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handoutMasterIdLst>
    <p:handoutMasterId r:id="rId47"/>
  </p:handoutMasterIdLst>
  <p:sldIdLst>
    <p:sldId id="256" r:id="rId2"/>
    <p:sldId id="313" r:id="rId3"/>
    <p:sldId id="259" r:id="rId4"/>
    <p:sldId id="261" r:id="rId5"/>
    <p:sldId id="296" r:id="rId6"/>
    <p:sldId id="330" r:id="rId7"/>
    <p:sldId id="328" r:id="rId8"/>
    <p:sldId id="297" r:id="rId9"/>
    <p:sldId id="304" r:id="rId10"/>
    <p:sldId id="345" r:id="rId11"/>
    <p:sldId id="305" r:id="rId12"/>
    <p:sldId id="342" r:id="rId13"/>
    <p:sldId id="344"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00" r:id="rId29"/>
    <p:sldId id="360" r:id="rId30"/>
    <p:sldId id="361" r:id="rId31"/>
    <p:sldId id="362" r:id="rId32"/>
    <p:sldId id="363" r:id="rId33"/>
    <p:sldId id="365" r:id="rId34"/>
    <p:sldId id="366" r:id="rId35"/>
    <p:sldId id="368" r:id="rId36"/>
    <p:sldId id="364" r:id="rId37"/>
    <p:sldId id="370" r:id="rId38"/>
    <p:sldId id="371" r:id="rId39"/>
    <p:sldId id="372" r:id="rId40"/>
    <p:sldId id="373" r:id="rId41"/>
    <p:sldId id="374" r:id="rId42"/>
    <p:sldId id="375" r:id="rId43"/>
    <p:sldId id="376" r:id="rId44"/>
    <p:sldId id="279" r:id="rId45"/>
  </p:sldIdLst>
  <p:sldSz cx="9144000" cy="5143500" type="screen16x9"/>
  <p:notesSz cx="6858000" cy="9144000"/>
  <p:embeddedFontLst>
    <p:embeddedFont>
      <p:font typeface="Walter Turncoat" panose="020B0604020202020204" charset="0"/>
      <p:regular r:id="rId48"/>
    </p:embeddedFont>
    <p:embeddedFont>
      <p:font typeface="Sniglet"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9pPr>
  </p:defaultTextStyle>
  <p:extLst>
    <p:ext uri="{EFAFB233-063F-42B5-8137-9DF3F51BA10A}">
      <p15:sldGuideLst xmlns:p15="http://schemas.microsoft.com/office/powerpoint/2012/main">
        <p15:guide id="1" orient="horz" pos="164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94680" autoAdjust="0"/>
  </p:normalViewPr>
  <p:slideViewPr>
    <p:cSldViewPr snapToGrid="0">
      <p:cViewPr varScale="1">
        <p:scale>
          <a:sx n="110" d="100"/>
          <a:sy n="110" d="100"/>
        </p:scale>
        <p:origin x="667" y="62"/>
      </p:cViewPr>
      <p:guideLst>
        <p:guide orient="horz" pos="1649"/>
        <p:guide pos="2880"/>
      </p:guideLst>
    </p:cSldViewPr>
  </p:slideViewPr>
  <p:outlineViewPr>
    <p:cViewPr>
      <p:scale>
        <a:sx n="33" d="100"/>
        <a:sy n="33" d="100"/>
      </p:scale>
      <p:origin x="53" y="1043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529F38F-A6DE-41DF-ADEC-C6F5760A5847}" type="datetimeFigureOut">
              <a:rPr lang="en-US" smtClean="0"/>
              <a:t>21-10-2021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19A6EFD-32EF-4E33-B2EB-AFFED1FFDEEE}" type="slidenum">
              <a:rPr lang="en-US" smtClean="0"/>
              <a:t>‹#›</a:t>
            </a:fld>
            <a:endParaRPr lang="en-US"/>
          </a:p>
        </p:txBody>
      </p:sp>
    </p:spTree>
    <p:extLst>
      <p:ext uri="{BB962C8B-B14F-4D97-AF65-F5344CB8AC3E}">
        <p14:creationId xmlns:p14="http://schemas.microsoft.com/office/powerpoint/2010/main" val="115333452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952160438"/>
      </p:ext>
    </p:extLst>
  </p:cSld>
  <p:clrMap bg1="lt1" tx1="dk1" bg2="dk2" tx2="lt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65850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44369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1042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2696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108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6410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8502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2793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0807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1648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5654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00264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5231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5478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16250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47953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93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14107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74096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3249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9908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4167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8678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991812"/>
            <a:ext cx="7772400" cy="1159799"/>
          </a:xfrm>
          <a:prstGeom prst="rect">
            <a:avLst/>
          </a:prstGeom>
        </p:spPr>
        <p:txBody>
          <a:bodyPr lIns="91425" tIns="91425" rIns="91425" bIns="91425" anchor="ctr" anchorCtr="0"/>
          <a:lstStyle>
            <a:lvl1pPr lvl="0" algn="ctr">
              <a:spcBef>
                <a:spcPts val="0"/>
              </a:spcBef>
              <a:buSzPct val="100000"/>
              <a:defRPr sz="6000"/>
            </a:lvl1pPr>
            <a:lvl2pPr lvl="1" algn="ctr">
              <a:spcBef>
                <a:spcPts val="0"/>
              </a:spcBef>
              <a:buSzPct val="100000"/>
              <a:defRPr sz="6000"/>
            </a:lvl2pPr>
            <a:lvl3pPr lvl="2" algn="ctr">
              <a:spcBef>
                <a:spcPts val="0"/>
              </a:spcBef>
              <a:buSzPct val="100000"/>
              <a:defRPr sz="6000"/>
            </a:lvl3pPr>
            <a:lvl4pPr lvl="3" algn="ctr">
              <a:spcBef>
                <a:spcPts val="0"/>
              </a:spcBef>
              <a:buSzPct val="100000"/>
              <a:defRPr sz="6000"/>
            </a:lvl4pPr>
            <a:lvl5pPr lvl="4" algn="ctr">
              <a:spcBef>
                <a:spcPts val="0"/>
              </a:spcBef>
              <a:buSzPct val="100000"/>
              <a:defRPr sz="6000"/>
            </a:lvl5pPr>
            <a:lvl6pPr lvl="5" algn="ctr">
              <a:spcBef>
                <a:spcPts val="0"/>
              </a:spcBef>
              <a:buSzPct val="100000"/>
              <a:defRPr sz="6000"/>
            </a:lvl6pPr>
            <a:lvl7pPr lvl="6" algn="ctr">
              <a:spcBef>
                <a:spcPts val="0"/>
              </a:spcBef>
              <a:buSzPct val="100000"/>
              <a:defRPr sz="6000"/>
            </a:lvl7pPr>
            <a:lvl8pPr lvl="7" algn="ctr">
              <a:spcBef>
                <a:spcPts val="0"/>
              </a:spcBef>
              <a:buSzPct val="100000"/>
              <a:defRPr sz="6000"/>
            </a:lvl8pPr>
            <a:lvl9pPr lvl="8" algn="ctr">
              <a:spcBef>
                <a:spcPts val="0"/>
              </a:spcBef>
              <a:buSzPct val="100000"/>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685800" y="1964342"/>
            <a:ext cx="7772400" cy="1159799"/>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2" name="Shape 12"/>
          <p:cNvSpPr txBox="1">
            <a:spLocks noGrp="1"/>
          </p:cNvSpPr>
          <p:nvPr>
            <p:ph type="subTitle" idx="1"/>
          </p:nvPr>
        </p:nvSpPr>
        <p:spPr>
          <a:xfrm>
            <a:off x="685800" y="3144853"/>
            <a:ext cx="7772400" cy="784799"/>
          </a:xfrm>
          <a:prstGeom prst="rect">
            <a:avLst/>
          </a:prstGeom>
        </p:spPr>
        <p:txBody>
          <a:bodyPr lIns="91425" tIns="91425" rIns="91425" bIns="91425" anchor="t" anchorCtr="0"/>
          <a:lstStyle>
            <a:lvl1pPr lvl="0" algn="ctr" rtl="0">
              <a:spcBef>
                <a:spcPts val="0"/>
              </a:spcBef>
              <a:buNone/>
              <a:defRPr/>
            </a:lvl1pPr>
            <a:lvl2pPr lvl="1" algn="ctr" rtl="0">
              <a:spcBef>
                <a:spcPts val="0"/>
              </a:spcBef>
              <a:buSzPct val="100000"/>
              <a:buNone/>
              <a:defRPr sz="3000"/>
            </a:lvl2pPr>
            <a:lvl3pPr lvl="2" algn="ctr" rtl="0">
              <a:spcBef>
                <a:spcPts val="0"/>
              </a:spcBef>
              <a:buSzPct val="100000"/>
              <a:buNone/>
              <a:defRPr sz="3000"/>
            </a:lvl3pPr>
            <a:lvl4pPr lvl="3" algn="ctr" rtl="0">
              <a:spcBef>
                <a:spcPts val="0"/>
              </a:spcBef>
              <a:buSzPct val="100000"/>
              <a:buNone/>
              <a:defRPr sz="3000"/>
            </a:lvl4pPr>
            <a:lvl5pPr lvl="4" algn="ctr" rtl="0">
              <a:spcBef>
                <a:spcPts val="0"/>
              </a:spcBef>
              <a:buSzPct val="100000"/>
              <a:buNone/>
              <a:defRPr sz="3000"/>
            </a:lvl5pPr>
            <a:lvl6pPr lvl="5" algn="ctr" rtl="0">
              <a:spcBef>
                <a:spcPts val="0"/>
              </a:spcBef>
              <a:buSzPct val="100000"/>
              <a:buNone/>
              <a:defRPr sz="3000"/>
            </a:lvl6pPr>
            <a:lvl7pPr lvl="6" algn="ctr" rtl="0">
              <a:spcBef>
                <a:spcPts val="0"/>
              </a:spcBef>
              <a:buSzPct val="100000"/>
              <a:buNone/>
              <a:defRPr sz="3000"/>
            </a:lvl7pPr>
            <a:lvl8pPr lvl="7" algn="ctr" rtl="0">
              <a:spcBef>
                <a:spcPts val="0"/>
              </a:spcBef>
              <a:buSzPct val="100000"/>
              <a:buNone/>
              <a:defRPr sz="3000"/>
            </a:lvl8pPr>
            <a:lvl9pPr lvl="8" algn="ctr" rtl="0">
              <a:spcBef>
                <a:spcPts val="0"/>
              </a:spcBef>
              <a:buSzPct val="100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13"/>
        <p:cNvGrpSpPr/>
        <p:nvPr/>
      </p:nvGrpSpPr>
      <p:grpSpPr>
        <a:xfrm>
          <a:off x="0" y="0"/>
          <a:ext cx="0" cy="0"/>
          <a:chOff x="0" y="0"/>
          <a:chExt cx="0" cy="0"/>
        </a:xfrm>
      </p:grpSpPr>
      <p:sp>
        <p:nvSpPr>
          <p:cNvPr id="14" name="Shape 14"/>
          <p:cNvSpPr txBox="1">
            <a:spLocks noGrp="1"/>
          </p:cNvSpPr>
          <p:nvPr>
            <p:ph type="body" idx="1"/>
          </p:nvPr>
        </p:nvSpPr>
        <p:spPr>
          <a:xfrm>
            <a:off x="1700925" y="1399800"/>
            <a:ext cx="5742300" cy="819899"/>
          </a:xfrm>
          <a:prstGeom prst="rect">
            <a:avLst/>
          </a:prstGeom>
        </p:spPr>
        <p:txBody>
          <a:bodyPr lIns="91425" tIns="91425" rIns="91425" bIns="91425" anchor="t" anchorCtr="0"/>
          <a:lstStyle>
            <a:lvl1pPr lvl="0" algn="ctr" rtl="0">
              <a:spcBef>
                <a:spcPts val="0"/>
              </a:spcBef>
              <a:buSzPct val="100000"/>
              <a:defRPr sz="3000"/>
            </a:lvl1pPr>
            <a:lvl2pPr lvl="1" algn="ctr" rtl="0">
              <a:spcBef>
                <a:spcPts val="0"/>
              </a:spcBef>
              <a:buSzPct val="100000"/>
              <a:defRPr sz="3000"/>
            </a:lvl2pPr>
            <a:lvl3pPr lvl="2" algn="ctr" rtl="0">
              <a:spcBef>
                <a:spcPts val="0"/>
              </a:spcBef>
              <a:buSzPct val="100000"/>
              <a:defRPr sz="3000"/>
            </a:lvl3pPr>
            <a:lvl4pPr lvl="3" algn="ctr" rtl="0">
              <a:spcBef>
                <a:spcPts val="0"/>
              </a:spcBef>
              <a:buSzPct val="100000"/>
              <a:defRPr sz="3000"/>
            </a:lvl4pPr>
            <a:lvl5pPr lvl="4" algn="ctr" rtl="0">
              <a:spcBef>
                <a:spcPts val="0"/>
              </a:spcBef>
              <a:buSzPct val="100000"/>
              <a:defRPr sz="3000"/>
            </a:lvl5pPr>
            <a:lvl6pPr lvl="5" algn="ctr" rtl="0">
              <a:spcBef>
                <a:spcPts val="0"/>
              </a:spcBef>
              <a:buSzPct val="100000"/>
              <a:defRPr sz="3000"/>
            </a:lvl6pPr>
            <a:lvl7pPr lvl="6" algn="ctr" rtl="0">
              <a:spcBef>
                <a:spcPts val="0"/>
              </a:spcBef>
              <a:buSzPct val="100000"/>
              <a:defRPr sz="3000"/>
            </a:lvl7pPr>
            <a:lvl8pPr lvl="7" algn="ctr" rtl="0">
              <a:spcBef>
                <a:spcPts val="0"/>
              </a:spcBef>
              <a:buSzPct val="100000"/>
              <a:defRPr sz="3000"/>
            </a:lvl8pPr>
            <a:lvl9pPr lvl="8" algn="ctr">
              <a:spcBef>
                <a:spcPts val="0"/>
              </a:spcBef>
              <a:buSzPct val="100000"/>
              <a:defRPr sz="3000"/>
            </a:lvl9pPr>
          </a:lstStyle>
          <a:p>
            <a:endParaRPr/>
          </a:p>
        </p:txBody>
      </p:sp>
      <p:sp>
        <p:nvSpPr>
          <p:cNvPr id="15" name="Shape 15"/>
          <p:cNvSpPr txBox="1"/>
          <p:nvPr/>
        </p:nvSpPr>
        <p:spPr>
          <a:xfrm>
            <a:off x="3593400" y="857568"/>
            <a:ext cx="1957200" cy="653699"/>
          </a:xfrm>
          <a:prstGeom prst="rect">
            <a:avLst/>
          </a:prstGeom>
          <a:noFill/>
          <a:ln>
            <a:noFill/>
          </a:ln>
        </p:spPr>
        <p:txBody>
          <a:bodyPr lIns="91425" tIns="91425" rIns="91425" bIns="91425" anchor="ctr" anchorCtr="0">
            <a:noAutofit/>
          </a:bodyPr>
          <a:lstStyle/>
          <a:p>
            <a:pPr lvl="0" algn="ctr">
              <a:spcBef>
                <a:spcPts val="0"/>
              </a:spcBef>
              <a:buNone/>
            </a:pPr>
            <a:r>
              <a:rPr lang="en-GB" sz="9600">
                <a:solidFill>
                  <a:srgbClr val="FFFFFF"/>
                </a:solidFill>
                <a:latin typeface="Walter Turncoat" panose="02000000000000000000"/>
                <a:ea typeface="Walter Turncoat" panose="02000000000000000000"/>
                <a:cs typeface="Walter Turncoat" panose="02000000000000000000"/>
                <a:sym typeface="Walter Turncoat" panose="02000000000000000000"/>
              </a:rPr>
              <a:t>“</a:t>
            </a:r>
          </a:p>
        </p:txBody>
      </p:sp>
      <p:sp>
        <p:nvSpPr>
          <p:cNvPr id="16" name="Shape 16"/>
          <p:cNvSpPr/>
          <p:nvPr/>
        </p:nvSpPr>
        <p:spPr>
          <a:xfrm>
            <a:off x="4128150" y="550650"/>
            <a:ext cx="887711" cy="849160"/>
          </a:xfrm>
          <a:custGeom>
            <a:avLst/>
            <a:gdLst/>
            <a:ahLst/>
            <a:cxnLst/>
            <a:rect l="0" t="0" r="0" b="0"/>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025" y="967975"/>
            <a:ext cx="9156000" cy="85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563400"/>
            <a:ext cx="8229600" cy="25031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25" y="967975"/>
            <a:ext cx="9156000" cy="857400"/>
          </a:xfrm>
          <a:prstGeom prst="rect">
            <a:avLst/>
          </a:prstGeom>
          <a:noFill/>
          <a:ln>
            <a:noFill/>
          </a:ln>
        </p:spPr>
        <p:txBody>
          <a:bodyPr lIns="91425" tIns="91425" rIns="91425" bIns="91425" anchor="t" anchorCtr="0"/>
          <a:lstStyle>
            <a:lvl1pPr lvl="0" algn="ctr">
              <a:spcBef>
                <a:spcPts val="0"/>
              </a:spcBef>
              <a:buClr>
                <a:srgbClr val="FFFFFF"/>
              </a:buClr>
              <a:buSzPct val="100000"/>
              <a:buFont typeface="Walter Turncoat" panose="02000000000000000000"/>
              <a:buNone/>
              <a:defRPr sz="2600">
                <a:solidFill>
                  <a:srgbClr val="FFFFFF"/>
                </a:solidFill>
                <a:latin typeface="Walter Turncoat" panose="02000000000000000000"/>
                <a:ea typeface="Walter Turncoat" panose="02000000000000000000"/>
                <a:cs typeface="Walter Turncoat" panose="02000000000000000000"/>
                <a:sym typeface="Walter Turncoat" panose="02000000000000000000"/>
              </a:defRPr>
            </a:lvl1pPr>
            <a:lvl2pPr lvl="1" algn="ctr">
              <a:spcBef>
                <a:spcPts val="0"/>
              </a:spcBef>
              <a:buClr>
                <a:srgbClr val="FFFFFF"/>
              </a:buClr>
              <a:buSzPct val="100000"/>
              <a:buFont typeface="Walter Turncoat" panose="02000000000000000000"/>
              <a:buNone/>
              <a:defRPr sz="2600">
                <a:solidFill>
                  <a:srgbClr val="FFFFFF"/>
                </a:solidFill>
                <a:latin typeface="Walter Turncoat" panose="02000000000000000000"/>
                <a:ea typeface="Walter Turncoat" panose="02000000000000000000"/>
                <a:cs typeface="Walter Turncoat" panose="02000000000000000000"/>
                <a:sym typeface="Walter Turncoat" panose="02000000000000000000"/>
              </a:defRPr>
            </a:lvl2pPr>
            <a:lvl3pPr lvl="2" algn="ctr">
              <a:spcBef>
                <a:spcPts val="0"/>
              </a:spcBef>
              <a:buClr>
                <a:srgbClr val="FFFFFF"/>
              </a:buClr>
              <a:buSzPct val="100000"/>
              <a:buFont typeface="Walter Turncoat" panose="02000000000000000000"/>
              <a:buNone/>
              <a:defRPr sz="2600">
                <a:solidFill>
                  <a:srgbClr val="FFFFFF"/>
                </a:solidFill>
                <a:latin typeface="Walter Turncoat" panose="02000000000000000000"/>
                <a:ea typeface="Walter Turncoat" panose="02000000000000000000"/>
                <a:cs typeface="Walter Turncoat" panose="02000000000000000000"/>
                <a:sym typeface="Walter Turncoat" panose="02000000000000000000"/>
              </a:defRPr>
            </a:lvl3pPr>
            <a:lvl4pPr lvl="3" algn="ctr">
              <a:spcBef>
                <a:spcPts val="0"/>
              </a:spcBef>
              <a:buClr>
                <a:srgbClr val="FFFFFF"/>
              </a:buClr>
              <a:buSzPct val="100000"/>
              <a:buFont typeface="Walter Turncoat" panose="02000000000000000000"/>
              <a:buNone/>
              <a:defRPr sz="2600">
                <a:solidFill>
                  <a:srgbClr val="FFFFFF"/>
                </a:solidFill>
                <a:latin typeface="Walter Turncoat" panose="02000000000000000000"/>
                <a:ea typeface="Walter Turncoat" panose="02000000000000000000"/>
                <a:cs typeface="Walter Turncoat" panose="02000000000000000000"/>
                <a:sym typeface="Walter Turncoat" panose="02000000000000000000"/>
              </a:defRPr>
            </a:lvl4pPr>
            <a:lvl5pPr lvl="4" algn="ctr">
              <a:spcBef>
                <a:spcPts val="0"/>
              </a:spcBef>
              <a:buClr>
                <a:srgbClr val="FFFFFF"/>
              </a:buClr>
              <a:buSzPct val="100000"/>
              <a:buFont typeface="Walter Turncoat" panose="02000000000000000000"/>
              <a:buNone/>
              <a:defRPr sz="2600">
                <a:solidFill>
                  <a:srgbClr val="FFFFFF"/>
                </a:solidFill>
                <a:latin typeface="Walter Turncoat" panose="02000000000000000000"/>
                <a:ea typeface="Walter Turncoat" panose="02000000000000000000"/>
                <a:cs typeface="Walter Turncoat" panose="02000000000000000000"/>
                <a:sym typeface="Walter Turncoat" panose="02000000000000000000"/>
              </a:defRPr>
            </a:lvl5pPr>
            <a:lvl6pPr lvl="5" algn="ctr">
              <a:spcBef>
                <a:spcPts val="0"/>
              </a:spcBef>
              <a:buClr>
                <a:srgbClr val="FFFFFF"/>
              </a:buClr>
              <a:buSzPct val="100000"/>
              <a:buFont typeface="Walter Turncoat" panose="02000000000000000000"/>
              <a:buNone/>
              <a:defRPr sz="2600">
                <a:solidFill>
                  <a:srgbClr val="FFFFFF"/>
                </a:solidFill>
                <a:latin typeface="Walter Turncoat" panose="02000000000000000000"/>
                <a:ea typeface="Walter Turncoat" panose="02000000000000000000"/>
                <a:cs typeface="Walter Turncoat" panose="02000000000000000000"/>
                <a:sym typeface="Walter Turncoat" panose="02000000000000000000"/>
              </a:defRPr>
            </a:lvl6pPr>
            <a:lvl7pPr lvl="6" algn="ctr">
              <a:spcBef>
                <a:spcPts val="0"/>
              </a:spcBef>
              <a:buClr>
                <a:srgbClr val="FFFFFF"/>
              </a:buClr>
              <a:buSzPct val="100000"/>
              <a:buFont typeface="Walter Turncoat" panose="02000000000000000000"/>
              <a:buNone/>
              <a:defRPr sz="2600">
                <a:solidFill>
                  <a:srgbClr val="FFFFFF"/>
                </a:solidFill>
                <a:latin typeface="Walter Turncoat" panose="02000000000000000000"/>
                <a:ea typeface="Walter Turncoat" panose="02000000000000000000"/>
                <a:cs typeface="Walter Turncoat" panose="02000000000000000000"/>
                <a:sym typeface="Walter Turncoat" panose="02000000000000000000"/>
              </a:defRPr>
            </a:lvl7pPr>
            <a:lvl8pPr lvl="7" algn="ctr">
              <a:spcBef>
                <a:spcPts val="0"/>
              </a:spcBef>
              <a:buClr>
                <a:srgbClr val="FFFFFF"/>
              </a:buClr>
              <a:buSzPct val="100000"/>
              <a:buFont typeface="Walter Turncoat" panose="02000000000000000000"/>
              <a:buNone/>
              <a:defRPr sz="2600">
                <a:solidFill>
                  <a:srgbClr val="FFFFFF"/>
                </a:solidFill>
                <a:latin typeface="Walter Turncoat" panose="02000000000000000000"/>
                <a:ea typeface="Walter Turncoat" panose="02000000000000000000"/>
                <a:cs typeface="Walter Turncoat" panose="02000000000000000000"/>
                <a:sym typeface="Walter Turncoat" panose="02000000000000000000"/>
              </a:defRPr>
            </a:lvl8pPr>
            <a:lvl9pPr lvl="8" algn="ctr">
              <a:spcBef>
                <a:spcPts val="0"/>
              </a:spcBef>
              <a:buClr>
                <a:srgbClr val="FFFFFF"/>
              </a:buClr>
              <a:buSzPct val="100000"/>
              <a:buFont typeface="Walter Turncoat" panose="02000000000000000000"/>
              <a:buNone/>
              <a:defRPr sz="2600">
                <a:solidFill>
                  <a:srgbClr val="FFFFFF"/>
                </a:solidFill>
                <a:latin typeface="Walter Turncoat" panose="02000000000000000000"/>
                <a:ea typeface="Walter Turncoat" panose="02000000000000000000"/>
                <a:cs typeface="Walter Turncoat" panose="02000000000000000000"/>
                <a:sym typeface="Walter Turncoat" panose="02000000000000000000"/>
              </a:defRPr>
            </a:lvl9pPr>
          </a:lstStyle>
          <a:p>
            <a:endParaRPr/>
          </a:p>
        </p:txBody>
      </p:sp>
      <p:sp>
        <p:nvSpPr>
          <p:cNvPr id="7" name="Shape 7"/>
          <p:cNvSpPr txBox="1">
            <a:spLocks noGrp="1"/>
          </p:cNvSpPr>
          <p:nvPr>
            <p:ph type="body" idx="1"/>
          </p:nvPr>
        </p:nvSpPr>
        <p:spPr>
          <a:xfrm>
            <a:off x="457200" y="1563400"/>
            <a:ext cx="8229600" cy="2503199"/>
          </a:xfrm>
          <a:prstGeom prst="rect">
            <a:avLst/>
          </a:prstGeom>
          <a:noFill/>
          <a:ln>
            <a:noFill/>
          </a:ln>
        </p:spPr>
        <p:txBody>
          <a:bodyPr lIns="91425" tIns="91425" rIns="91425" bIns="91425" anchor="t" anchorCtr="0"/>
          <a:lstStyle>
            <a:lvl1pPr lvl="0">
              <a:spcBef>
                <a:spcPts val="600"/>
              </a:spcBef>
              <a:buClr>
                <a:srgbClr val="FFFFFF"/>
              </a:buClr>
              <a:buSzPct val="100000"/>
              <a:buFont typeface="Sniglet" panose="04070505030100020000"/>
              <a:buChar char="✘"/>
              <a:defRPr sz="2000">
                <a:solidFill>
                  <a:srgbClr val="FFFFFF"/>
                </a:solidFill>
                <a:latin typeface="Sniglet" panose="04070505030100020000"/>
                <a:ea typeface="Sniglet" panose="04070505030100020000"/>
                <a:cs typeface="Sniglet" panose="04070505030100020000"/>
                <a:sym typeface="Sniglet" panose="04070505030100020000"/>
              </a:defRPr>
            </a:lvl1pPr>
            <a:lvl2pPr lvl="1">
              <a:spcBef>
                <a:spcPts val="480"/>
              </a:spcBef>
              <a:buClr>
                <a:srgbClr val="FFFFFF"/>
              </a:buClr>
              <a:buSzPct val="100000"/>
              <a:buFont typeface="Sniglet" panose="04070505030100020000"/>
              <a:defRPr sz="2000">
                <a:solidFill>
                  <a:srgbClr val="FFFFFF"/>
                </a:solidFill>
                <a:latin typeface="Sniglet" panose="04070505030100020000"/>
                <a:ea typeface="Sniglet" panose="04070505030100020000"/>
                <a:cs typeface="Sniglet" panose="04070505030100020000"/>
                <a:sym typeface="Sniglet" panose="04070505030100020000"/>
              </a:defRPr>
            </a:lvl2pPr>
            <a:lvl3pPr lvl="2">
              <a:spcBef>
                <a:spcPts val="480"/>
              </a:spcBef>
              <a:buClr>
                <a:srgbClr val="FFFFFF"/>
              </a:buClr>
              <a:buSzPct val="100000"/>
              <a:buFont typeface="Sniglet" panose="04070505030100020000"/>
              <a:defRPr sz="2000">
                <a:solidFill>
                  <a:srgbClr val="FFFFFF"/>
                </a:solidFill>
                <a:latin typeface="Sniglet" panose="04070505030100020000"/>
                <a:ea typeface="Sniglet" panose="04070505030100020000"/>
                <a:cs typeface="Sniglet" panose="04070505030100020000"/>
                <a:sym typeface="Sniglet" panose="04070505030100020000"/>
              </a:defRPr>
            </a:lvl3pPr>
            <a:lvl4pPr lvl="3">
              <a:spcBef>
                <a:spcPts val="360"/>
              </a:spcBef>
              <a:buClr>
                <a:srgbClr val="FFFFFF"/>
              </a:buClr>
              <a:buSzPct val="100000"/>
              <a:buFont typeface="Sniglet" panose="04070505030100020000"/>
              <a:defRPr sz="2000">
                <a:solidFill>
                  <a:srgbClr val="FFFFFF"/>
                </a:solidFill>
                <a:latin typeface="Sniglet" panose="04070505030100020000"/>
                <a:ea typeface="Sniglet" panose="04070505030100020000"/>
                <a:cs typeface="Sniglet" panose="04070505030100020000"/>
                <a:sym typeface="Sniglet" panose="04070505030100020000"/>
              </a:defRPr>
            </a:lvl4pPr>
            <a:lvl5pPr lvl="4">
              <a:spcBef>
                <a:spcPts val="360"/>
              </a:spcBef>
              <a:buClr>
                <a:srgbClr val="FFFFFF"/>
              </a:buClr>
              <a:buSzPct val="100000"/>
              <a:buFont typeface="Sniglet" panose="04070505030100020000"/>
              <a:defRPr sz="2000">
                <a:solidFill>
                  <a:srgbClr val="FFFFFF"/>
                </a:solidFill>
                <a:latin typeface="Sniglet" panose="04070505030100020000"/>
                <a:ea typeface="Sniglet" panose="04070505030100020000"/>
                <a:cs typeface="Sniglet" panose="04070505030100020000"/>
                <a:sym typeface="Sniglet" panose="04070505030100020000"/>
              </a:defRPr>
            </a:lvl5pPr>
            <a:lvl6pPr lvl="5">
              <a:spcBef>
                <a:spcPts val="360"/>
              </a:spcBef>
              <a:buClr>
                <a:srgbClr val="FFFFFF"/>
              </a:buClr>
              <a:buSzPct val="100000"/>
              <a:buFont typeface="Sniglet" panose="04070505030100020000"/>
              <a:defRPr sz="2000">
                <a:solidFill>
                  <a:srgbClr val="FFFFFF"/>
                </a:solidFill>
                <a:latin typeface="Sniglet" panose="04070505030100020000"/>
                <a:ea typeface="Sniglet" panose="04070505030100020000"/>
                <a:cs typeface="Sniglet" panose="04070505030100020000"/>
                <a:sym typeface="Sniglet" panose="04070505030100020000"/>
              </a:defRPr>
            </a:lvl6pPr>
            <a:lvl7pPr lvl="6">
              <a:spcBef>
                <a:spcPts val="360"/>
              </a:spcBef>
              <a:buClr>
                <a:srgbClr val="FFFFFF"/>
              </a:buClr>
              <a:buSzPct val="100000"/>
              <a:buFont typeface="Sniglet" panose="04070505030100020000"/>
              <a:defRPr sz="2000">
                <a:solidFill>
                  <a:srgbClr val="FFFFFF"/>
                </a:solidFill>
                <a:latin typeface="Sniglet" panose="04070505030100020000"/>
                <a:ea typeface="Sniglet" panose="04070505030100020000"/>
                <a:cs typeface="Sniglet" panose="04070505030100020000"/>
                <a:sym typeface="Sniglet" panose="04070505030100020000"/>
              </a:defRPr>
            </a:lvl7pPr>
            <a:lvl8pPr lvl="7">
              <a:spcBef>
                <a:spcPts val="360"/>
              </a:spcBef>
              <a:buClr>
                <a:srgbClr val="FFFFFF"/>
              </a:buClr>
              <a:buSzPct val="100000"/>
              <a:buFont typeface="Sniglet" panose="04070505030100020000"/>
              <a:defRPr sz="2000">
                <a:solidFill>
                  <a:srgbClr val="FFFFFF"/>
                </a:solidFill>
                <a:latin typeface="Sniglet" panose="04070505030100020000"/>
                <a:ea typeface="Sniglet" panose="04070505030100020000"/>
                <a:cs typeface="Sniglet" panose="04070505030100020000"/>
                <a:sym typeface="Sniglet" panose="04070505030100020000"/>
              </a:defRPr>
            </a:lvl8pPr>
            <a:lvl9pPr lvl="8">
              <a:spcBef>
                <a:spcPts val="360"/>
              </a:spcBef>
              <a:buClr>
                <a:srgbClr val="FFFFFF"/>
              </a:buClr>
              <a:buSzPct val="100000"/>
              <a:buFont typeface="Sniglet" panose="04070505030100020000"/>
              <a:defRPr sz="2000">
                <a:solidFill>
                  <a:srgbClr val="FFFFFF"/>
                </a:solidFill>
                <a:latin typeface="Sniglet" panose="04070505030100020000"/>
                <a:ea typeface="Sniglet" panose="04070505030100020000"/>
                <a:cs typeface="Sniglet" panose="04070505030100020000"/>
                <a:sym typeface="Sniglet" panose="0407050503010002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1pPr>
      <a:lvl2pPr marR="0" lvl="1"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2pPr>
      <a:lvl3pPr marR="0" lvl="2"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3pPr>
      <a:lvl4pPr marR="0" lvl="3"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4pPr>
      <a:lvl5pPr marR="0" lvl="4"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5pPr>
      <a:lvl6pPr marR="0" lvl="5"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6pPr>
      <a:lvl7pPr marR="0" lvl="6"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7pPr>
      <a:lvl8pPr marR="0" lvl="7"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8pPr>
      <a:lvl9pPr marR="0" lvl="8"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ctrTitle"/>
          </p:nvPr>
        </p:nvSpPr>
        <p:spPr>
          <a:xfrm>
            <a:off x="714682" y="2176412"/>
            <a:ext cx="7772400" cy="1159799"/>
          </a:xfrm>
          <a:prstGeom prst="rect">
            <a:avLst/>
          </a:prstGeom>
        </p:spPr>
        <p:txBody>
          <a:bodyPr lIns="91425" tIns="91425" rIns="91425" bIns="91425" anchor="ctr" anchorCtr="0">
            <a:noAutofit/>
          </a:bodyPr>
          <a:lstStyle/>
          <a:p>
            <a:pPr lvl="0">
              <a:spcBef>
                <a:spcPts val="0"/>
              </a:spcBef>
              <a:buNone/>
            </a:pPr>
            <a:r>
              <a:rPr lang="en-GB" sz="2800" smtClean="0">
                <a:latin typeface="Times New Roman" panose="02020603050405020304" pitchFamily="18" charset="0"/>
                <a:cs typeface="Times New Roman" panose="02020603050405020304" pitchFamily="18" charset="0"/>
              </a:rPr>
              <a:t>MÔN HỌC HỆ QUẢN TRỊ CSDL ORACLE</a:t>
            </a:r>
            <a:endParaRPr lang="en-US" altLang="en-GB" sz="2800" dirty="0" smtClean="0">
              <a:latin typeface="Times New Roman" panose="02020603050405020304" pitchFamily="18" charset="0"/>
              <a:cs typeface="Times New Roman" panose="02020603050405020304" pitchFamily="18" charset="0"/>
            </a:endParaRPr>
          </a:p>
        </p:txBody>
      </p:sp>
      <p:sp>
        <p:nvSpPr>
          <p:cNvPr id="2" name="TextBox 1"/>
          <p:cNvSpPr txBox="1"/>
          <p:nvPr/>
        </p:nvSpPr>
        <p:spPr>
          <a:xfrm>
            <a:off x="1391073" y="115103"/>
            <a:ext cx="6419132" cy="707886"/>
          </a:xfrm>
          <a:prstGeom prst="rect">
            <a:avLst/>
          </a:prstGeom>
          <a:noFill/>
        </p:spPr>
        <p:txBody>
          <a:bodyPr wrap="square" rtlCol="0">
            <a:spAutoFit/>
          </a:bodyPr>
          <a:lstStyle/>
          <a:p>
            <a:pPr algn="ctr"/>
            <a:r>
              <a:rPr lang="en-US" sz="20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rPr>
              <a:t>BỘ CÔNG THƯƠNG</a:t>
            </a:r>
          </a:p>
          <a:p>
            <a:pPr algn="ctr"/>
            <a:r>
              <a:rPr lang="en-US" sz="20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rPr>
              <a:t>TRƯỜNG ĐẠI HỌC CÔNG NGHIỆP THỰC PHẨM</a:t>
            </a:r>
            <a:endParaRPr lang="en-US" sz="2000" dirty="0">
              <a:solidFill>
                <a:schemeClr val="bg1"/>
              </a:solidFill>
              <a:latin typeface="Times New Roman" panose="02020603050405020304" pitchFamily="18" charset="0"/>
              <a:ea typeface="Walter Turncoat" panose="02000000000000000000" charset="0"/>
              <a:cs typeface="Times New Roman" panose="02020603050405020304" pitchFamily="18" charset="0"/>
            </a:endParaRPr>
          </a:p>
        </p:txBody>
      </p:sp>
      <p:sp>
        <p:nvSpPr>
          <p:cNvPr id="15" name="TextBox 14"/>
          <p:cNvSpPr txBox="1"/>
          <p:nvPr/>
        </p:nvSpPr>
        <p:spPr>
          <a:xfrm>
            <a:off x="0" y="3582906"/>
            <a:ext cx="3399046" cy="400110"/>
          </a:xfrm>
          <a:prstGeom prst="rect">
            <a:avLst/>
          </a:prstGeom>
          <a:noFill/>
        </p:spPr>
        <p:txBody>
          <a:bodyPr wrap="square" rtlCol="0">
            <a:spAutoFit/>
          </a:bodyPr>
          <a:lstStyle/>
          <a:p>
            <a:pPr algn="ctr"/>
            <a:r>
              <a:rPr lang="en-US" sz="2000" noProof="1" smtClean="0">
                <a:solidFill>
                  <a:schemeClr val="bg1"/>
                </a:solidFill>
                <a:latin typeface="Times New Roman" panose="02020603050405020304" pitchFamily="18" charset="0"/>
                <a:ea typeface="Walter Turncoat" panose="02000000000000000000" charset="0"/>
                <a:cs typeface="Times New Roman" panose="02020603050405020304" pitchFamily="18" charset="0"/>
              </a:rPr>
              <a:t>GVHD: Trần Như Ý	</a:t>
            </a:r>
            <a:endParaRPr lang="vi-VN" sz="2000" noProof="1" smtClean="0">
              <a:solidFill>
                <a:schemeClr val="bg1"/>
              </a:solidFill>
              <a:latin typeface="Times New Roman" panose="02020603050405020304" pitchFamily="18" charset="0"/>
              <a:ea typeface="Walter Turncoat" panose="02000000000000000000" charset="0"/>
              <a:cs typeface="Times New Roman" panose="02020603050405020304" pitchFamily="18" charset="0"/>
            </a:endParaRPr>
          </a:p>
        </p:txBody>
      </p:sp>
      <p:pic>
        <p:nvPicPr>
          <p:cNvPr id="1026" name="Picture 2" descr="Nhận diện thương hiệu HUF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9086" y="941734"/>
            <a:ext cx="1304050" cy="128774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3086888" y="3182796"/>
            <a:ext cx="3399046" cy="400110"/>
          </a:xfrm>
          <a:prstGeom prst="rect">
            <a:avLst/>
          </a:prstGeom>
          <a:noFill/>
        </p:spPr>
        <p:txBody>
          <a:bodyPr wrap="square" rtlCol="0">
            <a:spAutoFit/>
          </a:bodyPr>
          <a:lstStyle/>
          <a:p>
            <a:pPr algn="ctr"/>
            <a:r>
              <a:rPr lang="en-US" sz="2000" noProof="1" smtClean="0">
                <a:solidFill>
                  <a:schemeClr val="bg1"/>
                </a:solidFill>
                <a:latin typeface="Times New Roman" panose="02020603050405020304" pitchFamily="18" charset="0"/>
                <a:ea typeface="Walter Turncoat" panose="02000000000000000000" charset="0"/>
                <a:cs typeface="Times New Roman" panose="02020603050405020304" pitchFamily="18" charset="0"/>
              </a:rPr>
              <a:t>BÁO CÁO MÔN HỌC</a:t>
            </a:r>
          </a:p>
        </p:txBody>
      </p:sp>
      <p:sp>
        <p:nvSpPr>
          <p:cNvPr id="8" name="TextBox 7"/>
          <p:cNvSpPr txBox="1"/>
          <p:nvPr/>
        </p:nvSpPr>
        <p:spPr>
          <a:xfrm>
            <a:off x="5088036" y="3582906"/>
            <a:ext cx="3399046" cy="1631216"/>
          </a:xfrm>
          <a:prstGeom prst="rect">
            <a:avLst/>
          </a:prstGeom>
          <a:noFill/>
        </p:spPr>
        <p:txBody>
          <a:bodyPr wrap="square" rtlCol="0">
            <a:spAutoFit/>
          </a:bodyPr>
          <a:lstStyle/>
          <a:p>
            <a:r>
              <a:rPr lang="en-US" sz="2000" noProof="1" smtClean="0">
                <a:solidFill>
                  <a:schemeClr val="bg1"/>
                </a:solidFill>
                <a:latin typeface="Times New Roman" panose="02020603050405020304" pitchFamily="18" charset="0"/>
                <a:ea typeface="Walter Turncoat" panose="02000000000000000000" charset="0"/>
                <a:cs typeface="Times New Roman" panose="02020603050405020304" pitchFamily="18" charset="0"/>
              </a:rPr>
              <a:t>Nhóm thực hiện:</a:t>
            </a:r>
          </a:p>
          <a:p>
            <a:r>
              <a:rPr lang="vi-VN" sz="2000">
                <a:solidFill>
                  <a:schemeClr val="bg1"/>
                </a:solidFill>
                <a:latin typeface="+mj-lt"/>
              </a:rPr>
              <a:t>Phạm Tuấn Đạt  	2001190465</a:t>
            </a:r>
            <a:endParaRPr lang="en-US" sz="2000">
              <a:solidFill>
                <a:schemeClr val="bg1"/>
              </a:solidFill>
              <a:latin typeface="+mj-lt"/>
            </a:endParaRPr>
          </a:p>
          <a:p>
            <a:r>
              <a:rPr lang="vi-VN" sz="2000" smtClean="0">
                <a:solidFill>
                  <a:schemeClr val="bg1"/>
                </a:solidFill>
                <a:latin typeface="+mj-lt"/>
              </a:rPr>
              <a:t>Nguyễn </a:t>
            </a:r>
            <a:r>
              <a:rPr lang="vi-VN" sz="2000">
                <a:solidFill>
                  <a:schemeClr val="bg1"/>
                </a:solidFill>
                <a:latin typeface="+mj-lt"/>
              </a:rPr>
              <a:t>Đắc Đạt </a:t>
            </a:r>
            <a:r>
              <a:rPr lang="en-US" sz="2000">
                <a:solidFill>
                  <a:schemeClr val="bg1"/>
                </a:solidFill>
                <a:latin typeface="+mj-lt"/>
              </a:rPr>
              <a:t>  </a:t>
            </a:r>
            <a:r>
              <a:rPr lang="vi-VN" sz="2000" smtClean="0">
                <a:solidFill>
                  <a:schemeClr val="bg1"/>
                </a:solidFill>
                <a:latin typeface="+mj-lt"/>
              </a:rPr>
              <a:t>2001190460</a:t>
            </a:r>
            <a:endParaRPr lang="en-US" sz="2000">
              <a:solidFill>
                <a:schemeClr val="bg1"/>
              </a:solidFill>
              <a:latin typeface="+mj-lt"/>
            </a:endParaRPr>
          </a:p>
          <a:p>
            <a:r>
              <a:rPr lang="vi-VN" sz="2000" smtClean="0">
                <a:solidFill>
                  <a:schemeClr val="bg1"/>
                </a:solidFill>
                <a:latin typeface="+mj-lt"/>
              </a:rPr>
              <a:t>Bùi </a:t>
            </a:r>
            <a:r>
              <a:rPr lang="vi-VN" sz="2000">
                <a:solidFill>
                  <a:schemeClr val="bg1"/>
                </a:solidFill>
                <a:latin typeface="+mj-lt"/>
              </a:rPr>
              <a:t>Thị Ái Ly</a:t>
            </a:r>
            <a:r>
              <a:rPr lang="en-US" sz="2000">
                <a:solidFill>
                  <a:schemeClr val="bg1"/>
                </a:solidFill>
                <a:latin typeface="+mj-lt"/>
              </a:rPr>
              <a:t>      </a:t>
            </a:r>
            <a:r>
              <a:rPr lang="en-US" sz="2000" smtClean="0">
                <a:solidFill>
                  <a:schemeClr val="bg1"/>
                </a:solidFill>
                <a:latin typeface="Times New Roman" panose="02020603050405020304" pitchFamily="18" charset="0"/>
                <a:cs typeface="Times New Roman" panose="02020603050405020304" pitchFamily="18" charset="0"/>
              </a:rPr>
              <a:t>2001190150</a:t>
            </a:r>
            <a:endParaRPr lang="en-US" sz="2000">
              <a:solidFill>
                <a:schemeClr val="bg1"/>
              </a:solidFill>
              <a:latin typeface="Times New Roman" panose="02020603050405020304" pitchFamily="18" charset="0"/>
              <a:cs typeface="Times New Roman" panose="02020603050405020304" pitchFamily="18" charset="0"/>
            </a:endParaRPr>
          </a:p>
          <a:p>
            <a:r>
              <a:rPr lang="en-US" sz="2000" noProof="1" smtClean="0">
                <a:solidFill>
                  <a:schemeClr val="bg1"/>
                </a:solidFill>
                <a:latin typeface="Times New Roman" panose="02020603050405020304" pitchFamily="18" charset="0"/>
                <a:ea typeface="Walter Turncoat" panose="02000000000000000000" charset="0"/>
                <a:cs typeface="Times New Roman" panose="02020603050405020304" pitchFamily="18" charset="0"/>
              </a:rPr>
              <a:t>	</a:t>
            </a:r>
            <a:endParaRPr lang="vi-VN" sz="2000" noProof="1" smtClean="0">
              <a:solidFill>
                <a:schemeClr val="bg1"/>
              </a:solidFill>
              <a:latin typeface="Times New Roman" panose="02020603050405020304" pitchFamily="18" charset="0"/>
              <a:ea typeface="Walter Turncoat" panose="02000000000000000000" charset="0"/>
              <a:cs typeface="Times New Roman" panose="02020603050405020304" pitchFamily="18" charset="0"/>
            </a:endParaRPr>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randombar(horizontal)">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000" fill="hold">
                                          <p:stCondLst>
                                            <p:cond delay="0"/>
                                          </p:stCondLst>
                                        </p:cTn>
                                        <p:tgtEl>
                                          <p:spTgt spid="38"/>
                                        </p:tgtEl>
                                        <p:attrNameLst>
                                          <p:attrName>style.visibility</p:attrName>
                                        </p:attrNameLst>
                                      </p:cBhvr>
                                      <p:to>
                                        <p:strVal val="visible"/>
                                      </p:to>
                                    </p:set>
                                    <p:animEffect transition="in" filter="box(in)">
                                      <p:cBhvr>
                                        <p:cTn id="18" dur="10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linds(horizontal)">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500" fill="hold">
                                          <p:stCondLst>
                                            <p:cond delay="0"/>
                                          </p:stCondLst>
                                        </p:cTn>
                                        <p:tgtEl>
                                          <p:spTgt spid="15"/>
                                        </p:tgtEl>
                                        <p:attrNameLst>
                                          <p:attrName>style.visibility</p:attrName>
                                        </p:attrNameLst>
                                      </p:cBhvr>
                                      <p:to>
                                        <p:strVal val="visible"/>
                                      </p:to>
                                    </p:set>
                                    <p:animEffect transition="in" filter="circle(in)">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500" fill="hold">
                                          <p:stCondLst>
                                            <p:cond delay="0"/>
                                          </p:stCondLst>
                                        </p:cTn>
                                        <p:tgtEl>
                                          <p:spTgt spid="8"/>
                                        </p:tgtEl>
                                        <p:attrNameLst>
                                          <p:attrName>style.visibility</p:attrName>
                                        </p:attrNameLst>
                                      </p:cBhvr>
                                      <p:to>
                                        <p:strVal val="visible"/>
                                      </p:to>
                                    </p:set>
                                    <p:animEffect transition="in" filter="circle(in)">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 grpId="0"/>
      <p:bldP spid="2" grpId="1"/>
      <p:bldP spid="15" grpId="0"/>
      <p:bldP spid="22"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2222222222</a:t>
            </a:r>
          </a:p>
        </p:txBody>
      </p:sp>
      <p:sp>
        <p:nvSpPr>
          <p:cNvPr id="3" name="Text Placeholder 2"/>
          <p:cNvSpPr>
            <a:spLocks noGrp="1"/>
          </p:cNvSpPr>
          <p:nvPr>
            <p:ph type="body" idx="1"/>
          </p:nvPr>
        </p:nvSpPr>
        <p:spPr>
          <a:xfrm>
            <a:off x="457200" y="2289175"/>
            <a:ext cx="8229600" cy="1059180"/>
          </a:xfrm>
        </p:spPr>
        <p:txBody>
          <a:bodyPr/>
          <a:lstStyle/>
          <a:p>
            <a:pPr indent="0" algn="ctr">
              <a:buNone/>
            </a:pPr>
            <a:r>
              <a:rPr lang="en-US" sz="3200" b="1"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Xây dựng ứng dụng</a:t>
            </a:r>
            <a:endParaRPr lang="en-US" sz="3200" b="1">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73" name="Shape 73"/>
          <p:cNvSpPr/>
          <p:nvPr/>
        </p:nvSpPr>
        <p:spPr>
          <a:xfrm>
            <a:off x="3659619" y="87750"/>
            <a:ext cx="1824692" cy="1702276"/>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 name="Text Box 3"/>
          <p:cNvSpPr txBox="1"/>
          <p:nvPr/>
        </p:nvSpPr>
        <p:spPr>
          <a:xfrm>
            <a:off x="4225925" y="286385"/>
            <a:ext cx="798830" cy="1198880"/>
          </a:xfrm>
          <a:prstGeom prst="rect">
            <a:avLst/>
          </a:prstGeom>
          <a:noFill/>
        </p:spPr>
        <p:txBody>
          <a:bodyPr wrap="square" rtlCol="0" anchor="t">
            <a:spAutoFit/>
          </a:bodyPr>
          <a:lstStyle/>
          <a:p>
            <a:r>
              <a:rPr lang="en-US" sz="7200" dirty="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3</a:t>
            </a:r>
            <a:endParaRPr lang="en-US" sz="72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Tree>
    <p:extLst>
      <p:ext uri="{BB962C8B-B14F-4D97-AF65-F5344CB8AC3E}">
        <p14:creationId xmlns:p14="http://schemas.microsoft.com/office/powerpoint/2010/main" val="1786790082"/>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dissolve">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3" grpId="0" animBg="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11" name="Shape 78"/>
          <p:cNvSpPr txBox="1"/>
          <p:nvPr/>
        </p:nvSpPr>
        <p:spPr>
          <a:xfrm>
            <a:off x="387985" y="87630"/>
            <a:ext cx="8559800" cy="81978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Sniglet" panose="04070505030100020000"/>
              <a:buChar char="✘"/>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1pPr>
            <a:lvl2pPr marR="0" lvl="1"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2pPr>
            <a:lvl3pPr marR="0" lvl="2"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3pPr>
            <a:lvl4pPr marR="0" lvl="3"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4pPr>
            <a:lvl5pPr marR="0" lvl="4"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5pPr>
            <a:lvl6pPr marR="0" lvl="5"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6pPr>
            <a:lvl7pPr marR="0" lvl="6"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7pPr>
            <a:lvl8pPr marR="0" lvl="7"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8pPr>
            <a:lvl9pPr marR="0" lvl="8"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9pPr>
          </a:lstStyle>
          <a:p>
            <a:pPr lvl="0">
              <a:spcBef>
                <a:spcPts val="600"/>
              </a:spcBef>
              <a:buNone/>
            </a:pPr>
            <a:r>
              <a:rPr lang="en-US" sz="2400" b="1"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3.1 </a:t>
            </a:r>
            <a:r>
              <a:rPr lang="en-US" sz="2400" b="1"/>
              <a:t>Cấu trúc chương trình</a:t>
            </a:r>
            <a:endParaRPr lang="en-US" sz="2400"/>
          </a:p>
          <a:p>
            <a:pPr>
              <a:spcBef>
                <a:spcPts val="600"/>
              </a:spcBef>
              <a:buNone/>
            </a:pPr>
            <a:endParaRPr lang="en-US" sz="2400" b="1">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2" name="Text Placeholder 1"/>
          <p:cNvSpPr>
            <a:spLocks noGrp="1"/>
          </p:cNvSpPr>
          <p:nvPr>
            <p:ph type="body" idx="1"/>
          </p:nvPr>
        </p:nvSpPr>
        <p:spPr>
          <a:xfrm>
            <a:off x="387985" y="907415"/>
            <a:ext cx="8229600" cy="2503199"/>
          </a:xfrm>
        </p:spPr>
        <p:txBody>
          <a:bodyPr/>
          <a:lstStyle/>
          <a:p>
            <a:r>
              <a:rPr lang="en-US" smtClean="0"/>
              <a:t>Ứng dụng được xây dụng bằng ngôn ngữ Java, được chia làm 4 lớp chính:</a:t>
            </a:r>
          </a:p>
          <a:p>
            <a:pPr lvl="0"/>
            <a:r>
              <a:rPr lang="en-US" smtClean="0"/>
              <a:t>Connect_database: hỗ trợ kết nối từ Java xuống Hệ quản trị cơ sở dữ liệu Oracle.</a:t>
            </a:r>
          </a:p>
          <a:p>
            <a:pPr lvl="0"/>
            <a:r>
              <a:rPr lang="en-US" smtClean="0"/>
              <a:t>DAO: xử lý tất cả các chức năng của ứng dụng, gọi thực thi các câu lệnh, truy xuất cơ sở dữ liệu.</a:t>
            </a:r>
          </a:p>
          <a:p>
            <a:pPr lvl="0"/>
            <a:r>
              <a:rPr lang="en-US" smtClean="0"/>
              <a:t>Doi_tuong: chứa các đối tượng của ứng dụng hướng đến như: nhân viên, sách, khách hàng,…</a:t>
            </a:r>
          </a:p>
          <a:p>
            <a:pPr lvl="0"/>
            <a:r>
              <a:rPr lang="en-US" smtClean="0"/>
              <a:t>GUI: tầng giao diện để người dùng có thể tương tác với ứng dụng, hiện thị các thông tin cần thiết.</a:t>
            </a:r>
          </a:p>
          <a:p>
            <a:pPr lvl="0"/>
            <a:r>
              <a:rPr lang="en-US" smtClean="0"/>
              <a:t>Hai lớp hỗ trợ img và load_img: thực hiện nhiệm vụ lưu trữ hình và load hình lên giao diện người dùng. </a:t>
            </a:r>
          </a:p>
          <a:p>
            <a:endParaRPr lang="en-US"/>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80">
                                          <p:stCondLst>
                                            <p:cond delay="0"/>
                                          </p:stCondLst>
                                        </p:cTn>
                                        <p:tgtEl>
                                          <p:spTgt spid="11">
                                            <p:txEl>
                                              <p:pRg st="0" end="0"/>
                                            </p:txEl>
                                          </p:spTgt>
                                        </p:tgtEl>
                                      </p:cBhvr>
                                    </p:animEffect>
                                    <p:anim calcmode="lin" valueType="num">
                                      <p:cBhvr>
                                        <p:cTn id="8"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xEl>
                                              <p:pRg st="0" end="0"/>
                                            </p:txEl>
                                          </p:spTgt>
                                        </p:tgtEl>
                                      </p:cBhvr>
                                      <p:to x="100000" y="60000"/>
                                    </p:animScale>
                                    <p:animScale>
                                      <p:cBhvr>
                                        <p:cTn id="14" dur="166" decel="50000">
                                          <p:stCondLst>
                                            <p:cond delay="676"/>
                                          </p:stCondLst>
                                        </p:cTn>
                                        <p:tgtEl>
                                          <p:spTgt spid="11">
                                            <p:txEl>
                                              <p:pRg st="0" end="0"/>
                                            </p:txEl>
                                          </p:spTgt>
                                        </p:tgtEl>
                                      </p:cBhvr>
                                      <p:to x="100000" y="100000"/>
                                    </p:animScale>
                                    <p:animScale>
                                      <p:cBhvr>
                                        <p:cTn id="15" dur="26">
                                          <p:stCondLst>
                                            <p:cond delay="1312"/>
                                          </p:stCondLst>
                                        </p:cTn>
                                        <p:tgtEl>
                                          <p:spTgt spid="11">
                                            <p:txEl>
                                              <p:pRg st="0" end="0"/>
                                            </p:txEl>
                                          </p:spTgt>
                                        </p:tgtEl>
                                      </p:cBhvr>
                                      <p:to x="100000" y="80000"/>
                                    </p:animScale>
                                    <p:animScale>
                                      <p:cBhvr>
                                        <p:cTn id="16" dur="166" decel="50000">
                                          <p:stCondLst>
                                            <p:cond delay="1338"/>
                                          </p:stCondLst>
                                        </p:cTn>
                                        <p:tgtEl>
                                          <p:spTgt spid="11">
                                            <p:txEl>
                                              <p:pRg st="0" end="0"/>
                                            </p:txEl>
                                          </p:spTgt>
                                        </p:tgtEl>
                                      </p:cBhvr>
                                      <p:to x="100000" y="100000"/>
                                    </p:animScale>
                                    <p:animScale>
                                      <p:cBhvr>
                                        <p:cTn id="17" dur="26">
                                          <p:stCondLst>
                                            <p:cond delay="1642"/>
                                          </p:stCondLst>
                                        </p:cTn>
                                        <p:tgtEl>
                                          <p:spTgt spid="11">
                                            <p:txEl>
                                              <p:pRg st="0" end="0"/>
                                            </p:txEl>
                                          </p:spTgt>
                                        </p:tgtEl>
                                      </p:cBhvr>
                                      <p:to x="100000" y="90000"/>
                                    </p:animScale>
                                    <p:animScale>
                                      <p:cBhvr>
                                        <p:cTn id="18" dur="166" decel="50000">
                                          <p:stCondLst>
                                            <p:cond delay="1668"/>
                                          </p:stCondLst>
                                        </p:cTn>
                                        <p:tgtEl>
                                          <p:spTgt spid="11">
                                            <p:txEl>
                                              <p:pRg st="0" end="0"/>
                                            </p:txEl>
                                          </p:spTgt>
                                        </p:tgtEl>
                                      </p:cBhvr>
                                      <p:to x="100000" y="100000"/>
                                    </p:animScale>
                                    <p:animScale>
                                      <p:cBhvr>
                                        <p:cTn id="19" dur="26">
                                          <p:stCondLst>
                                            <p:cond delay="1808"/>
                                          </p:stCondLst>
                                        </p:cTn>
                                        <p:tgtEl>
                                          <p:spTgt spid="11">
                                            <p:txEl>
                                              <p:pRg st="0" end="0"/>
                                            </p:txEl>
                                          </p:spTgt>
                                        </p:tgtEl>
                                      </p:cBhvr>
                                      <p:to x="100000" y="95000"/>
                                    </p:animScale>
                                    <p:animScale>
                                      <p:cBhvr>
                                        <p:cTn id="20" dur="166" decel="50000">
                                          <p:stCondLst>
                                            <p:cond delay="1834"/>
                                          </p:stCondLst>
                                        </p:cTn>
                                        <p:tgtEl>
                                          <p:spTgt spid="11">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barn(inVertical)">
                                      <p:cBhvr>
                                        <p:cTn id="31" dur="500"/>
                                        <p:tgtEl>
                                          <p:spTgt spid="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barn(inVertical)">
                                      <p:cBhvr>
                                        <p:cTn id="36" dur="500"/>
                                        <p:tgtEl>
                                          <p:spTgt spid="2">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barn(inVertical)">
                                      <p:cBhvr>
                                        <p:cTn id="41" dur="500"/>
                                        <p:tgtEl>
                                          <p:spTgt spid="2">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
                                            <p:txEl>
                                              <p:pRg st="3" end="3"/>
                                            </p:txEl>
                                          </p:spTgt>
                                        </p:tgtEl>
                                        <p:attrNameLst>
                                          <p:attrName>style.visibility</p:attrName>
                                        </p:attrNameLst>
                                      </p:cBhvr>
                                      <p:to>
                                        <p:strVal val="visible"/>
                                      </p:to>
                                    </p:set>
                                    <p:animEffect transition="in" filter="barn(inVertical)">
                                      <p:cBhvr>
                                        <p:cTn id="46" dur="500"/>
                                        <p:tgtEl>
                                          <p:spTgt spid="2">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2">
                                            <p:txEl>
                                              <p:pRg st="4" end="4"/>
                                            </p:txEl>
                                          </p:spTgt>
                                        </p:tgtEl>
                                        <p:attrNameLst>
                                          <p:attrName>style.visibility</p:attrName>
                                        </p:attrNameLst>
                                      </p:cBhvr>
                                      <p:to>
                                        <p:strVal val="visible"/>
                                      </p:to>
                                    </p:set>
                                    <p:animEffect transition="in" filter="barn(inVertical)">
                                      <p:cBhvr>
                                        <p:cTn id="51" dur="500"/>
                                        <p:tgtEl>
                                          <p:spTgt spid="2">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2">
                                            <p:txEl>
                                              <p:pRg st="5" end="5"/>
                                            </p:txEl>
                                          </p:spTgt>
                                        </p:tgtEl>
                                        <p:attrNameLst>
                                          <p:attrName>style.visibility</p:attrName>
                                        </p:attrNameLst>
                                      </p:cBhvr>
                                      <p:to>
                                        <p:strVal val="visible"/>
                                      </p:to>
                                    </p:set>
                                    <p:animEffect transition="in" filter="barn(inVertical)">
                                      <p:cBhvr>
                                        <p:cTn id="5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1" grpId="1" build="allAtOnce" bldLvl="0"/>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835" y="1388745"/>
            <a:ext cx="8229600" cy="3602355"/>
          </a:xfrm>
        </p:spPr>
        <p:txBody>
          <a:bodyPr/>
          <a:lstStyle/>
          <a:p>
            <a:pPr lvl="0">
              <a:buNone/>
            </a:pPr>
            <a:r>
              <a:rPr lang="en-US" sz="1800" smtClean="0"/>
              <a:t>Có </a:t>
            </a:r>
            <a:r>
              <a:rPr lang="en-US" sz="1800"/>
              <a:t>chức năng xác thực thông tin của từng User khi đăng nhập vào. Nếu không đúng với thông tin đã tạo sẽ không cho đăng nhập vào chương trình</a:t>
            </a:r>
          </a:p>
          <a:p>
            <a:pPr indent="0">
              <a:buNone/>
            </a:pPr>
            <a:endParaRPr lang="en-US" sz="1800">
              <a:latin typeface="Times New Roman" panose="02020603050405020304" pitchFamily="18" charset="0"/>
              <a:cs typeface="Times New Roman" panose="02020603050405020304" pitchFamily="18" charset="0"/>
            </a:endParaRPr>
          </a:p>
        </p:txBody>
      </p:sp>
      <p:sp>
        <p:nvSpPr>
          <p:cNvPr id="11" name="Shape 78"/>
          <p:cNvSpPr txBox="1"/>
          <p:nvPr/>
        </p:nvSpPr>
        <p:spPr>
          <a:xfrm>
            <a:off x="457835" y="0"/>
            <a:ext cx="5771515" cy="81978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Sniglet" panose="04070505030100020000"/>
              <a:buChar char="✘"/>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1pPr>
            <a:lvl2pPr marR="0" lvl="1"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2pPr>
            <a:lvl3pPr marR="0" lvl="2"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3pPr>
            <a:lvl4pPr marR="0" lvl="3"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4pPr>
            <a:lvl5pPr marR="0" lvl="4"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5pPr>
            <a:lvl6pPr marR="0" lvl="5"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6pPr>
            <a:lvl7pPr marR="0" lvl="6"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7pPr>
            <a:lvl8pPr marR="0" lvl="7"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8pPr>
            <a:lvl9pPr marR="0" lvl="8"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9pPr>
          </a:lstStyle>
          <a:p>
            <a:pPr lvl="0">
              <a:buNone/>
            </a:pPr>
            <a:r>
              <a:rPr lang="en-US" b="1" smtClean="0"/>
              <a:t>3. 2 Giao </a:t>
            </a:r>
            <a:r>
              <a:rPr lang="en-US" b="1"/>
              <a:t>diện ứng dụng &amp; Chức </a:t>
            </a:r>
            <a:r>
              <a:rPr lang="en-US" b="1" smtClean="0"/>
              <a:t>năng</a:t>
            </a:r>
          </a:p>
          <a:p>
            <a:pPr>
              <a:buNone/>
            </a:pPr>
            <a:r>
              <a:rPr lang="en-US" b="1" smtClean="0"/>
              <a:t>3.2.1 </a:t>
            </a:r>
            <a:r>
              <a:rPr lang="en-US" b="1"/>
              <a:t>Giao diện đăng nhập</a:t>
            </a:r>
            <a:endParaRPr lang="en-US"/>
          </a:p>
          <a:p>
            <a:pPr lvl="0">
              <a:buNone/>
            </a:pPr>
            <a:endParaRPr lang="en-US"/>
          </a:p>
        </p:txBody>
      </p:sp>
      <p:sp>
        <p:nvSpPr>
          <p:cNvPr id="85" name="Shape 85"/>
          <p:cNvSpPr/>
          <p:nvPr/>
        </p:nvSpPr>
        <p:spPr>
          <a:xfrm>
            <a:off x="4177939" y="583684"/>
            <a:ext cx="788694" cy="80519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4399446" y="778865"/>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6" name="Picture 5"/>
          <p:cNvPicPr/>
          <p:nvPr/>
        </p:nvPicPr>
        <p:blipFill>
          <a:blip r:embed="rId2"/>
          <a:stretch>
            <a:fillRect/>
          </a:stretch>
        </p:blipFill>
        <p:spPr>
          <a:xfrm>
            <a:off x="3788213" y="2110236"/>
            <a:ext cx="4397844" cy="2211393"/>
          </a:xfrm>
          <a:prstGeom prst="rect">
            <a:avLst/>
          </a:prstGeom>
        </p:spPr>
      </p:pic>
      <p:sp>
        <p:nvSpPr>
          <p:cNvPr id="2" name="TextBox 1"/>
          <p:cNvSpPr txBox="1"/>
          <p:nvPr/>
        </p:nvSpPr>
        <p:spPr>
          <a:xfrm>
            <a:off x="457835" y="2280234"/>
            <a:ext cx="3167108" cy="1138773"/>
          </a:xfrm>
          <a:prstGeom prst="rect">
            <a:avLst/>
          </a:prstGeom>
          <a:noFill/>
        </p:spPr>
        <p:txBody>
          <a:bodyPr wrap="square" rtlCol="0">
            <a:spAutoFit/>
          </a:bodyPr>
          <a:lstStyle/>
          <a:p>
            <a:pPr lvl="0"/>
            <a:r>
              <a:rPr lang="en-US" sz="1800">
                <a:solidFill>
                  <a:schemeClr val="bg1"/>
                </a:solidFill>
                <a:latin typeface="Times New Roman" panose="02020603050405020304" pitchFamily="18" charset="0"/>
                <a:cs typeface="Times New Roman" panose="02020603050405020304" pitchFamily="18" charset="0"/>
              </a:rPr>
              <a:t>Giao diện sẽ hiển thị lần đăng nhập cuối cùng của user vào ứng dụng.</a:t>
            </a:r>
            <a:r>
              <a:rPr lang="en-US" sz="1800" b="1">
                <a:solidFill>
                  <a:schemeClr val="bg1"/>
                </a:solidFill>
                <a:latin typeface="Times New Roman" panose="02020603050405020304" pitchFamily="18" charset="0"/>
                <a:cs typeface="Times New Roman" panose="02020603050405020304" pitchFamily="18" charset="0"/>
              </a:rPr>
              <a:t> </a:t>
            </a:r>
            <a:endParaRPr lang="en-US" sz="1800">
              <a:solidFill>
                <a:schemeClr val="bg1"/>
              </a:solidFill>
              <a:latin typeface="Times New Roman" panose="02020603050405020304" pitchFamily="18" charset="0"/>
              <a:cs typeface="Times New Roman" panose="02020603050405020304" pitchFamily="18" charset="0"/>
            </a:endParaRP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80">
                                          <p:stCondLst>
                                            <p:cond delay="0"/>
                                          </p:stCondLst>
                                        </p:cTn>
                                        <p:tgtEl>
                                          <p:spTgt spid="11">
                                            <p:txEl>
                                              <p:pRg st="0" end="0"/>
                                            </p:txEl>
                                          </p:spTgt>
                                        </p:tgtEl>
                                      </p:cBhvr>
                                    </p:animEffect>
                                    <p:anim calcmode="lin" valueType="num">
                                      <p:cBhvr>
                                        <p:cTn id="8"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xEl>
                                              <p:pRg st="0" end="0"/>
                                            </p:txEl>
                                          </p:spTgt>
                                        </p:tgtEl>
                                      </p:cBhvr>
                                      <p:to x="100000" y="60000"/>
                                    </p:animScale>
                                    <p:animScale>
                                      <p:cBhvr>
                                        <p:cTn id="14" dur="166" decel="50000">
                                          <p:stCondLst>
                                            <p:cond delay="676"/>
                                          </p:stCondLst>
                                        </p:cTn>
                                        <p:tgtEl>
                                          <p:spTgt spid="11">
                                            <p:txEl>
                                              <p:pRg st="0" end="0"/>
                                            </p:txEl>
                                          </p:spTgt>
                                        </p:tgtEl>
                                      </p:cBhvr>
                                      <p:to x="100000" y="100000"/>
                                    </p:animScale>
                                    <p:animScale>
                                      <p:cBhvr>
                                        <p:cTn id="15" dur="26">
                                          <p:stCondLst>
                                            <p:cond delay="1312"/>
                                          </p:stCondLst>
                                        </p:cTn>
                                        <p:tgtEl>
                                          <p:spTgt spid="11">
                                            <p:txEl>
                                              <p:pRg st="0" end="0"/>
                                            </p:txEl>
                                          </p:spTgt>
                                        </p:tgtEl>
                                      </p:cBhvr>
                                      <p:to x="100000" y="80000"/>
                                    </p:animScale>
                                    <p:animScale>
                                      <p:cBhvr>
                                        <p:cTn id="16" dur="166" decel="50000">
                                          <p:stCondLst>
                                            <p:cond delay="1338"/>
                                          </p:stCondLst>
                                        </p:cTn>
                                        <p:tgtEl>
                                          <p:spTgt spid="11">
                                            <p:txEl>
                                              <p:pRg st="0" end="0"/>
                                            </p:txEl>
                                          </p:spTgt>
                                        </p:tgtEl>
                                      </p:cBhvr>
                                      <p:to x="100000" y="100000"/>
                                    </p:animScale>
                                    <p:animScale>
                                      <p:cBhvr>
                                        <p:cTn id="17" dur="26">
                                          <p:stCondLst>
                                            <p:cond delay="1642"/>
                                          </p:stCondLst>
                                        </p:cTn>
                                        <p:tgtEl>
                                          <p:spTgt spid="11">
                                            <p:txEl>
                                              <p:pRg st="0" end="0"/>
                                            </p:txEl>
                                          </p:spTgt>
                                        </p:tgtEl>
                                      </p:cBhvr>
                                      <p:to x="100000" y="90000"/>
                                    </p:animScale>
                                    <p:animScale>
                                      <p:cBhvr>
                                        <p:cTn id="18" dur="166" decel="50000">
                                          <p:stCondLst>
                                            <p:cond delay="1668"/>
                                          </p:stCondLst>
                                        </p:cTn>
                                        <p:tgtEl>
                                          <p:spTgt spid="11">
                                            <p:txEl>
                                              <p:pRg st="0" end="0"/>
                                            </p:txEl>
                                          </p:spTgt>
                                        </p:tgtEl>
                                      </p:cBhvr>
                                      <p:to x="100000" y="100000"/>
                                    </p:animScale>
                                    <p:animScale>
                                      <p:cBhvr>
                                        <p:cTn id="19" dur="26">
                                          <p:stCondLst>
                                            <p:cond delay="1808"/>
                                          </p:stCondLst>
                                        </p:cTn>
                                        <p:tgtEl>
                                          <p:spTgt spid="11">
                                            <p:txEl>
                                              <p:pRg st="0" end="0"/>
                                            </p:txEl>
                                          </p:spTgt>
                                        </p:tgtEl>
                                      </p:cBhvr>
                                      <p:to x="100000" y="95000"/>
                                    </p:animScale>
                                    <p:animScale>
                                      <p:cBhvr>
                                        <p:cTn id="20" dur="166" decel="50000">
                                          <p:stCondLst>
                                            <p:cond delay="1834"/>
                                          </p:stCondLst>
                                        </p:cTn>
                                        <p:tgtEl>
                                          <p:spTgt spid="11">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wipe(down)">
                                      <p:cBhvr>
                                        <p:cTn id="25" dur="580">
                                          <p:stCondLst>
                                            <p:cond delay="0"/>
                                          </p:stCondLst>
                                        </p:cTn>
                                        <p:tgtEl>
                                          <p:spTgt spid="11">
                                            <p:txEl>
                                              <p:pRg st="1" end="1"/>
                                            </p:txEl>
                                          </p:spTgt>
                                        </p:tgtEl>
                                      </p:cBhvr>
                                    </p:animEffect>
                                    <p:anim calcmode="lin" valueType="num">
                                      <p:cBhvr>
                                        <p:cTn id="26"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1">
                                            <p:txEl>
                                              <p:pRg st="1" end="1"/>
                                            </p:txEl>
                                          </p:spTgt>
                                        </p:tgtEl>
                                      </p:cBhvr>
                                      <p:to x="100000" y="60000"/>
                                    </p:animScale>
                                    <p:animScale>
                                      <p:cBhvr>
                                        <p:cTn id="32" dur="166" decel="50000">
                                          <p:stCondLst>
                                            <p:cond delay="676"/>
                                          </p:stCondLst>
                                        </p:cTn>
                                        <p:tgtEl>
                                          <p:spTgt spid="11">
                                            <p:txEl>
                                              <p:pRg st="1" end="1"/>
                                            </p:txEl>
                                          </p:spTgt>
                                        </p:tgtEl>
                                      </p:cBhvr>
                                      <p:to x="100000" y="100000"/>
                                    </p:animScale>
                                    <p:animScale>
                                      <p:cBhvr>
                                        <p:cTn id="33" dur="26">
                                          <p:stCondLst>
                                            <p:cond delay="1312"/>
                                          </p:stCondLst>
                                        </p:cTn>
                                        <p:tgtEl>
                                          <p:spTgt spid="11">
                                            <p:txEl>
                                              <p:pRg st="1" end="1"/>
                                            </p:txEl>
                                          </p:spTgt>
                                        </p:tgtEl>
                                      </p:cBhvr>
                                      <p:to x="100000" y="80000"/>
                                    </p:animScale>
                                    <p:animScale>
                                      <p:cBhvr>
                                        <p:cTn id="34" dur="166" decel="50000">
                                          <p:stCondLst>
                                            <p:cond delay="1338"/>
                                          </p:stCondLst>
                                        </p:cTn>
                                        <p:tgtEl>
                                          <p:spTgt spid="11">
                                            <p:txEl>
                                              <p:pRg st="1" end="1"/>
                                            </p:txEl>
                                          </p:spTgt>
                                        </p:tgtEl>
                                      </p:cBhvr>
                                      <p:to x="100000" y="100000"/>
                                    </p:animScale>
                                    <p:animScale>
                                      <p:cBhvr>
                                        <p:cTn id="35" dur="26">
                                          <p:stCondLst>
                                            <p:cond delay="1642"/>
                                          </p:stCondLst>
                                        </p:cTn>
                                        <p:tgtEl>
                                          <p:spTgt spid="11">
                                            <p:txEl>
                                              <p:pRg st="1" end="1"/>
                                            </p:txEl>
                                          </p:spTgt>
                                        </p:tgtEl>
                                      </p:cBhvr>
                                      <p:to x="100000" y="90000"/>
                                    </p:animScale>
                                    <p:animScale>
                                      <p:cBhvr>
                                        <p:cTn id="36" dur="166" decel="50000">
                                          <p:stCondLst>
                                            <p:cond delay="1668"/>
                                          </p:stCondLst>
                                        </p:cTn>
                                        <p:tgtEl>
                                          <p:spTgt spid="11">
                                            <p:txEl>
                                              <p:pRg st="1" end="1"/>
                                            </p:txEl>
                                          </p:spTgt>
                                        </p:tgtEl>
                                      </p:cBhvr>
                                      <p:to x="100000" y="100000"/>
                                    </p:animScale>
                                    <p:animScale>
                                      <p:cBhvr>
                                        <p:cTn id="37" dur="26">
                                          <p:stCondLst>
                                            <p:cond delay="1808"/>
                                          </p:stCondLst>
                                        </p:cTn>
                                        <p:tgtEl>
                                          <p:spTgt spid="11">
                                            <p:txEl>
                                              <p:pRg st="1" end="1"/>
                                            </p:txEl>
                                          </p:spTgt>
                                        </p:tgtEl>
                                      </p:cBhvr>
                                      <p:to x="100000" y="95000"/>
                                    </p:animScale>
                                    <p:animScale>
                                      <p:cBhvr>
                                        <p:cTn id="38" dur="166" decel="50000">
                                          <p:stCondLst>
                                            <p:cond delay="1834"/>
                                          </p:stCondLst>
                                        </p:cTn>
                                        <p:tgtEl>
                                          <p:spTgt spid="11">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b="1" smtClean="0">
                <a:latin typeface="Times New Roman" panose="02020603050405020304" pitchFamily="18" charset="0"/>
                <a:cs typeface="Times New Roman" panose="02020603050405020304" pitchFamily="18" charset="0"/>
              </a:rPr>
              <a:t>3.2.2 Giao </a:t>
            </a:r>
            <a:r>
              <a:rPr lang="en-US" sz="2000" b="1">
                <a:latin typeface="Times New Roman" panose="02020603050405020304" pitchFamily="18" charset="0"/>
                <a:cs typeface="Times New Roman" panose="02020603050405020304" pitchFamily="18" charset="0"/>
              </a:rPr>
              <a:t>diện giành cho quản lý</a:t>
            </a: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Xem được các thông tin của hệ thống như: database, datafile,…</a:t>
            </a:r>
            <a:br>
              <a:rPr lang="en-US" sz="200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194309" y="857249"/>
            <a:ext cx="6870519" cy="710293"/>
          </a:xfrm>
          <a:prstGeom prst="rect">
            <a:avLst/>
          </a:prstGeom>
        </p:spPr>
      </p:pic>
      <p:pic>
        <p:nvPicPr>
          <p:cNvPr id="7" name="Picture 6"/>
          <p:cNvPicPr/>
          <p:nvPr/>
        </p:nvPicPr>
        <p:blipFill>
          <a:blip r:embed="rId3"/>
          <a:stretch>
            <a:fillRect/>
          </a:stretch>
        </p:blipFill>
        <p:spPr>
          <a:xfrm>
            <a:off x="194308" y="1668280"/>
            <a:ext cx="6870519" cy="617720"/>
          </a:xfrm>
          <a:prstGeom prst="rect">
            <a:avLst/>
          </a:prstGeom>
        </p:spPr>
      </p:pic>
      <p:pic>
        <p:nvPicPr>
          <p:cNvPr id="8" name="Picture 7"/>
          <p:cNvPicPr/>
          <p:nvPr/>
        </p:nvPicPr>
        <p:blipFill>
          <a:blip r:embed="rId4"/>
          <a:stretch>
            <a:fillRect/>
          </a:stretch>
        </p:blipFill>
        <p:spPr>
          <a:xfrm>
            <a:off x="194308" y="2427602"/>
            <a:ext cx="5259435" cy="245658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r>
              <a:rPr lang="en-US" sz="2000" smtClean="0"/>
              <a:t>Xxxxx  xthông </a:t>
            </a:r>
            <a:r>
              <a:rPr lang="en-US" sz="2000"/>
              <a:t>tin Process và </a:t>
            </a:r>
            <a:r>
              <a:rPr lang="en-US" sz="2000" smtClean="0"/>
              <a:t>Instance</a:t>
            </a: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9" name="Picture 8"/>
          <p:cNvPicPr/>
          <p:nvPr/>
        </p:nvPicPr>
        <p:blipFill>
          <a:blip r:embed="rId2"/>
          <a:stretch>
            <a:fillRect/>
          </a:stretch>
        </p:blipFill>
        <p:spPr>
          <a:xfrm>
            <a:off x="380999" y="857249"/>
            <a:ext cx="6662058" cy="568779"/>
          </a:xfrm>
          <a:prstGeom prst="rect">
            <a:avLst/>
          </a:prstGeom>
        </p:spPr>
      </p:pic>
      <p:pic>
        <p:nvPicPr>
          <p:cNvPr id="10" name="Picture 9"/>
          <p:cNvPicPr/>
          <p:nvPr/>
        </p:nvPicPr>
        <p:blipFill>
          <a:blip r:embed="rId3"/>
          <a:stretch>
            <a:fillRect/>
          </a:stretch>
        </p:blipFill>
        <p:spPr>
          <a:xfrm>
            <a:off x="380998" y="1575297"/>
            <a:ext cx="6662059" cy="688931"/>
          </a:xfrm>
          <a:prstGeom prst="rect">
            <a:avLst/>
          </a:prstGeom>
        </p:spPr>
      </p:pic>
      <p:pic>
        <p:nvPicPr>
          <p:cNvPr id="11" name="Picture 10"/>
          <p:cNvPicPr/>
          <p:nvPr/>
        </p:nvPicPr>
        <p:blipFill>
          <a:blip r:embed="rId4"/>
          <a:stretch>
            <a:fillRect/>
          </a:stretch>
        </p:blipFill>
        <p:spPr>
          <a:xfrm>
            <a:off x="380998" y="2492828"/>
            <a:ext cx="5159831" cy="2209801"/>
          </a:xfrm>
          <a:prstGeom prst="rect">
            <a:avLst/>
          </a:prstGeom>
        </p:spPr>
      </p:pic>
    </p:spTree>
    <p:extLst>
      <p:ext uri="{BB962C8B-B14F-4D97-AF65-F5344CB8AC3E}">
        <p14:creationId xmlns:p14="http://schemas.microsoft.com/office/powerpoint/2010/main" val="3657695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r>
              <a:rPr lang="en-US" sz="2000" smtClean="0"/>
              <a:t>Xxxxx  xthông </a:t>
            </a:r>
            <a:r>
              <a:rPr lang="en-US" sz="2000"/>
              <a:t>tin các Session </a:t>
            </a: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348343" y="857250"/>
            <a:ext cx="6487886" cy="851807"/>
          </a:xfrm>
          <a:prstGeom prst="rect">
            <a:avLst/>
          </a:prstGeom>
        </p:spPr>
      </p:pic>
      <p:pic>
        <p:nvPicPr>
          <p:cNvPr id="7" name="Picture 6"/>
          <p:cNvPicPr/>
          <p:nvPr/>
        </p:nvPicPr>
        <p:blipFill>
          <a:blip r:embed="rId3"/>
          <a:stretch>
            <a:fillRect/>
          </a:stretch>
        </p:blipFill>
        <p:spPr>
          <a:xfrm>
            <a:off x="348343" y="1800226"/>
            <a:ext cx="5584371" cy="2891518"/>
          </a:xfrm>
          <a:prstGeom prst="rect">
            <a:avLst/>
          </a:prstGeom>
        </p:spPr>
      </p:pic>
    </p:spTree>
    <p:extLst>
      <p:ext uri="{BB962C8B-B14F-4D97-AF65-F5344CB8AC3E}">
        <p14:creationId xmlns:p14="http://schemas.microsoft.com/office/powerpoint/2010/main" val="4902685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r>
              <a:rPr lang="en-US" sz="2000" smtClean="0"/>
              <a:t>Xxxxx  </a:t>
            </a:r>
            <a:r>
              <a:rPr lang="en-US" sz="2000"/>
              <a:t>Hủy </a:t>
            </a:r>
            <a:r>
              <a:rPr lang="en-US" sz="2000" smtClean="0">
                <a:latin typeface="Times New Roman" panose="02020603050405020304" pitchFamily="18" charset="0"/>
                <a:cs typeface="Times New Roman" panose="02020603050405020304" pitchFamily="18" charset="0"/>
              </a:rPr>
              <a:t>m</a:t>
            </a:r>
            <a:r>
              <a:rPr lang="en-US" sz="2000" smtClean="0"/>
              <a:t>một </a:t>
            </a:r>
            <a:r>
              <a:rPr lang="en-US" sz="2000"/>
              <a:t>Session</a:t>
            </a:r>
            <a:br>
              <a:rPr lang="en-US" sz="2000"/>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348343" y="857250"/>
            <a:ext cx="4114800" cy="819150"/>
          </a:xfrm>
          <a:prstGeom prst="rect">
            <a:avLst/>
          </a:prstGeom>
        </p:spPr>
      </p:pic>
      <p:pic>
        <p:nvPicPr>
          <p:cNvPr id="8" name="Picture 7"/>
          <p:cNvPicPr/>
          <p:nvPr/>
        </p:nvPicPr>
        <p:blipFill>
          <a:blip r:embed="rId3"/>
          <a:stretch>
            <a:fillRect/>
          </a:stretch>
        </p:blipFill>
        <p:spPr>
          <a:xfrm>
            <a:off x="348343" y="2014311"/>
            <a:ext cx="5943600" cy="2813050"/>
          </a:xfrm>
          <a:prstGeom prst="rect">
            <a:avLst/>
          </a:prstGeom>
        </p:spPr>
      </p:pic>
      <p:pic>
        <p:nvPicPr>
          <p:cNvPr id="9" name="Picture 8"/>
          <p:cNvPicPr/>
          <p:nvPr/>
        </p:nvPicPr>
        <p:blipFill>
          <a:blip r:embed="rId4"/>
          <a:stretch>
            <a:fillRect/>
          </a:stretch>
        </p:blipFill>
        <p:spPr>
          <a:xfrm>
            <a:off x="6727916" y="3634831"/>
            <a:ext cx="1958340" cy="1192530"/>
          </a:xfrm>
          <a:prstGeom prst="rect">
            <a:avLst/>
          </a:prstGeom>
        </p:spPr>
      </p:pic>
    </p:spTree>
    <p:extLst>
      <p:ext uri="{BB962C8B-B14F-4D97-AF65-F5344CB8AC3E}">
        <p14:creationId xmlns:p14="http://schemas.microsoft.com/office/powerpoint/2010/main" val="2219448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r>
              <a:rPr lang="en-US" sz="2000" smtClean="0"/>
              <a:t>Xxxxx  X </a:t>
            </a:r>
            <a:r>
              <a:rPr lang="en-US" sz="2000"/>
              <a:t>thông tin Profile</a:t>
            </a:r>
            <a:br>
              <a:rPr lang="en-US" sz="2000"/>
            </a:br>
            <a:r>
              <a:rPr lang="en-US" sz="2000"/>
              <a:t/>
            </a:r>
            <a:br>
              <a:rPr lang="en-US" sz="2000"/>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348343" y="857250"/>
            <a:ext cx="4343400" cy="876300"/>
          </a:xfrm>
          <a:prstGeom prst="rect">
            <a:avLst/>
          </a:prstGeom>
        </p:spPr>
      </p:pic>
      <p:pic>
        <p:nvPicPr>
          <p:cNvPr id="7" name="Picture 6"/>
          <p:cNvPicPr/>
          <p:nvPr/>
        </p:nvPicPr>
        <p:blipFill>
          <a:blip r:embed="rId3"/>
          <a:stretch>
            <a:fillRect/>
          </a:stretch>
        </p:blipFill>
        <p:spPr>
          <a:xfrm>
            <a:off x="348343" y="1803491"/>
            <a:ext cx="6237514" cy="3023870"/>
          </a:xfrm>
          <a:prstGeom prst="rect">
            <a:avLst/>
          </a:prstGeom>
        </p:spPr>
      </p:pic>
    </p:spTree>
    <p:extLst>
      <p:ext uri="{BB962C8B-B14F-4D97-AF65-F5344CB8AC3E}">
        <p14:creationId xmlns:p14="http://schemas.microsoft.com/office/powerpoint/2010/main" val="12316302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r>
              <a:rPr lang="en-US" sz="2000" smtClean="0"/>
              <a:t>Xxxxx  X </a:t>
            </a:r>
            <a:r>
              <a:rPr lang="en-US" sz="2000"/>
              <a:t>Tạo Profile với các tham số truyền vào như: Tên proffile, số lần đăng nhập sai, số lần thay đổi password, thời gian khóa tài khoản nếu như đăng nhập sai và thời gian sử dụng hoặc xóa một Profile.</a:t>
            </a:r>
            <a:br>
              <a:rPr lang="en-US" sz="2000"/>
            </a:br>
            <a:r>
              <a:rPr lang="en-US" sz="2000"/>
              <a:t/>
            </a:r>
            <a:br>
              <a:rPr lang="en-US" sz="2000"/>
            </a:br>
            <a:r>
              <a:rPr lang="en-US" sz="2000"/>
              <a:t/>
            </a:r>
            <a:br>
              <a:rPr lang="en-US" sz="2000"/>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381680" y="1491750"/>
            <a:ext cx="4962525" cy="1049655"/>
          </a:xfrm>
          <a:prstGeom prst="rect">
            <a:avLst/>
          </a:prstGeom>
        </p:spPr>
      </p:pic>
      <p:pic>
        <p:nvPicPr>
          <p:cNvPr id="8" name="Picture 7"/>
          <p:cNvPicPr/>
          <p:nvPr/>
        </p:nvPicPr>
        <p:blipFill>
          <a:blip r:embed="rId3"/>
          <a:stretch>
            <a:fillRect/>
          </a:stretch>
        </p:blipFill>
        <p:spPr>
          <a:xfrm>
            <a:off x="381680" y="2645227"/>
            <a:ext cx="5378541" cy="2246539"/>
          </a:xfrm>
          <a:prstGeom prst="rect">
            <a:avLst/>
          </a:prstGeom>
        </p:spPr>
      </p:pic>
    </p:spTree>
    <p:extLst>
      <p:ext uri="{BB962C8B-B14F-4D97-AF65-F5344CB8AC3E}">
        <p14:creationId xmlns:p14="http://schemas.microsoft.com/office/powerpoint/2010/main" val="53379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r>
              <a:rPr lang="en-US" sz="2000" smtClean="0"/>
              <a:t>Xxxxx  X </a:t>
            </a:r>
            <a:r>
              <a:rPr lang="en-US" sz="2000"/>
              <a:t>Tạo Profile với các tham số truyền vào như: Tên proffile, số lần đăng nhập sai, số lần thay đổi password, thời gian khóa tài khoản nếu như đăng nhập sai và thời gian sử dụng hoặc xóa một Profile.</a:t>
            </a:r>
            <a:br>
              <a:rPr lang="en-US" sz="2000"/>
            </a:br>
            <a:r>
              <a:rPr lang="en-US" sz="2000"/>
              <a:t/>
            </a:r>
            <a:br>
              <a:rPr lang="en-US" sz="2000"/>
            </a:br>
            <a:r>
              <a:rPr lang="en-US" sz="2000"/>
              <a:t/>
            </a:r>
            <a:br>
              <a:rPr lang="en-US" sz="2000"/>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381680" y="1421944"/>
            <a:ext cx="3771900" cy="723900"/>
          </a:xfrm>
          <a:prstGeom prst="rect">
            <a:avLst/>
          </a:prstGeom>
        </p:spPr>
      </p:pic>
      <p:pic>
        <p:nvPicPr>
          <p:cNvPr id="7" name="Picture 6"/>
          <p:cNvPicPr/>
          <p:nvPr/>
        </p:nvPicPr>
        <p:blipFill>
          <a:blip r:embed="rId3"/>
          <a:stretch>
            <a:fillRect/>
          </a:stretch>
        </p:blipFill>
        <p:spPr>
          <a:xfrm>
            <a:off x="381680" y="2307771"/>
            <a:ext cx="5561920" cy="2460171"/>
          </a:xfrm>
          <a:prstGeom prst="rect">
            <a:avLst/>
          </a:prstGeom>
        </p:spPr>
      </p:pic>
      <p:pic>
        <p:nvPicPr>
          <p:cNvPr id="9" name="Picture 8"/>
          <p:cNvPicPr/>
          <p:nvPr/>
        </p:nvPicPr>
        <p:blipFill>
          <a:blip r:embed="rId4"/>
          <a:stretch>
            <a:fillRect/>
          </a:stretch>
        </p:blipFill>
        <p:spPr>
          <a:xfrm>
            <a:off x="6322332" y="3537856"/>
            <a:ext cx="2051050" cy="1247140"/>
          </a:xfrm>
          <a:prstGeom prst="rect">
            <a:avLst/>
          </a:prstGeom>
        </p:spPr>
      </p:pic>
    </p:spTree>
    <p:extLst>
      <p:ext uri="{BB962C8B-B14F-4D97-AF65-F5344CB8AC3E}">
        <p14:creationId xmlns:p14="http://schemas.microsoft.com/office/powerpoint/2010/main" val="3488516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595245" y="218440"/>
            <a:ext cx="3954145" cy="521970"/>
          </a:xfrm>
          <a:prstGeom prst="rect">
            <a:avLst/>
          </a:prstGeom>
          <a:noFill/>
        </p:spPr>
        <p:txBody>
          <a:bodyPr wrap="square" rtlCol="0">
            <a:spAutoFit/>
          </a:bodyPr>
          <a:lstStyle/>
          <a:p>
            <a:pPr algn="ctr"/>
            <a:r>
              <a:rPr lang="en-US" sz="2800">
                <a:solidFill>
                  <a:schemeClr val="bg1"/>
                </a:solidFill>
              </a:rPr>
              <a:t>MỤC LỤC</a:t>
            </a:r>
          </a:p>
        </p:txBody>
      </p:sp>
      <p:sp>
        <p:nvSpPr>
          <p:cNvPr id="3" name="Text Box 2"/>
          <p:cNvSpPr txBox="1"/>
          <p:nvPr/>
        </p:nvSpPr>
        <p:spPr>
          <a:xfrm>
            <a:off x="1802765" y="1080770"/>
            <a:ext cx="6545580" cy="398780"/>
          </a:xfrm>
          <a:prstGeom prst="rect">
            <a:avLst/>
          </a:prstGeom>
          <a:noFill/>
        </p:spPr>
        <p:txBody>
          <a:bodyPr wrap="square" rtlCol="0">
            <a:spAutoFit/>
          </a:bodyPr>
          <a:lstStyle/>
          <a:p>
            <a:r>
              <a:rPr lang="en-US" sz="2000" smtClean="0">
                <a:solidFill>
                  <a:schemeClr val="bg1"/>
                </a:solidFill>
              </a:rPr>
              <a:t>I. Chi tiết yêu cầu đề tài</a:t>
            </a:r>
            <a:endParaRPr lang="en-US" sz="2000">
              <a:solidFill>
                <a:schemeClr val="bg1"/>
              </a:solidFill>
            </a:endParaRPr>
          </a:p>
        </p:txBody>
      </p:sp>
      <p:sp>
        <p:nvSpPr>
          <p:cNvPr id="4" name="Text Box 3"/>
          <p:cNvSpPr txBox="1"/>
          <p:nvPr/>
        </p:nvSpPr>
        <p:spPr>
          <a:xfrm>
            <a:off x="1802765" y="1560195"/>
            <a:ext cx="6545580" cy="398780"/>
          </a:xfrm>
          <a:prstGeom prst="rect">
            <a:avLst/>
          </a:prstGeom>
          <a:noFill/>
        </p:spPr>
        <p:txBody>
          <a:bodyPr wrap="square" rtlCol="0">
            <a:spAutoFit/>
          </a:bodyPr>
          <a:lstStyle/>
          <a:p>
            <a:r>
              <a:rPr lang="en-US" sz="2000" smtClean="0">
                <a:solidFill>
                  <a:schemeClr val="bg1"/>
                </a:solidFill>
              </a:rPr>
              <a:t>II. Xây dựng CSDL</a:t>
            </a:r>
            <a:endParaRPr lang="en-US" sz="2000">
              <a:solidFill>
                <a:schemeClr val="bg1"/>
              </a:solidFill>
            </a:endParaRPr>
          </a:p>
        </p:txBody>
      </p:sp>
      <p:sp>
        <p:nvSpPr>
          <p:cNvPr id="5" name="Text Box 4"/>
          <p:cNvSpPr txBox="1"/>
          <p:nvPr/>
        </p:nvSpPr>
        <p:spPr>
          <a:xfrm>
            <a:off x="1802765" y="2062797"/>
            <a:ext cx="6545580" cy="398780"/>
          </a:xfrm>
          <a:prstGeom prst="rect">
            <a:avLst/>
          </a:prstGeom>
          <a:noFill/>
        </p:spPr>
        <p:txBody>
          <a:bodyPr wrap="square" rtlCol="0">
            <a:spAutoFit/>
          </a:bodyPr>
          <a:lstStyle/>
          <a:p>
            <a:r>
              <a:rPr lang="en-US" sz="2000" smtClean="0">
                <a:solidFill>
                  <a:schemeClr val="bg1"/>
                </a:solidFill>
              </a:rPr>
              <a:t>III. Xây dựng ứng dụng</a:t>
            </a:r>
            <a:endParaRPr lang="en-US" sz="2000">
              <a:solidFill>
                <a:schemeClr val="bg1"/>
              </a:solidFill>
            </a:endParaRPr>
          </a:p>
        </p:txBody>
      </p:sp>
      <p:sp>
        <p:nvSpPr>
          <p:cNvPr id="6" name="Text Box 5"/>
          <p:cNvSpPr txBox="1"/>
          <p:nvPr/>
        </p:nvSpPr>
        <p:spPr>
          <a:xfrm>
            <a:off x="1802765" y="2565400"/>
            <a:ext cx="6545580" cy="400110"/>
          </a:xfrm>
          <a:prstGeom prst="rect">
            <a:avLst/>
          </a:prstGeom>
          <a:noFill/>
        </p:spPr>
        <p:txBody>
          <a:bodyPr wrap="square" rtlCol="0">
            <a:spAutoFit/>
          </a:bodyPr>
          <a:lstStyle/>
          <a:p>
            <a:r>
              <a:rPr lang="en-US" sz="2000" smtClean="0">
                <a:solidFill>
                  <a:schemeClr val="bg1"/>
                </a:solidFill>
              </a:rPr>
              <a:t>IV. Tổng kết</a:t>
            </a:r>
            <a:endParaRPr lang="en-US" sz="2000">
              <a:solidFill>
                <a:schemeClr val="bg1"/>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circle(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1"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a:latin typeface="Times New Roman" panose="02020603050405020304" pitchFamily="18" charset="0"/>
                <a:cs typeface="Times New Roman" panose="02020603050405020304" pitchFamily="18" charset="0"/>
              </a:rPr>
              <a:t>Xem danh sách tất cả các User tồn tại trong Cơ sở dữ liệu</a:t>
            </a:r>
            <a:r>
              <a:rPr lang="en-US" sz="2000"/>
              <a:t/>
            </a:r>
            <a:br>
              <a:rPr lang="en-US" sz="2000"/>
            </a:br>
            <a:r>
              <a:rPr lang="en-US" sz="2000"/>
              <a:t/>
            </a:r>
            <a:br>
              <a:rPr lang="en-US" sz="2000"/>
            </a:br>
            <a:r>
              <a:rPr lang="en-US" sz="2000"/>
              <a:t/>
            </a:r>
            <a:br>
              <a:rPr lang="en-US" sz="2000"/>
            </a:br>
            <a:r>
              <a:rPr lang="en-US" sz="2000"/>
              <a:t/>
            </a:r>
            <a:br>
              <a:rPr lang="en-US" sz="2000"/>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8" name="Picture 7"/>
          <p:cNvPicPr/>
          <p:nvPr/>
        </p:nvPicPr>
        <p:blipFill>
          <a:blip r:embed="rId2"/>
          <a:stretch>
            <a:fillRect/>
          </a:stretch>
        </p:blipFill>
        <p:spPr>
          <a:xfrm>
            <a:off x="378732" y="569323"/>
            <a:ext cx="5943600" cy="796290"/>
          </a:xfrm>
          <a:prstGeom prst="rect">
            <a:avLst/>
          </a:prstGeom>
        </p:spPr>
      </p:pic>
      <p:pic>
        <p:nvPicPr>
          <p:cNvPr id="10" name="Picture 9"/>
          <p:cNvPicPr/>
          <p:nvPr/>
        </p:nvPicPr>
        <p:blipFill>
          <a:blip r:embed="rId3"/>
          <a:stretch>
            <a:fillRect/>
          </a:stretch>
        </p:blipFill>
        <p:spPr>
          <a:xfrm>
            <a:off x="378732" y="1602966"/>
            <a:ext cx="5943600" cy="3134995"/>
          </a:xfrm>
          <a:prstGeom prst="rect">
            <a:avLst/>
          </a:prstGeom>
        </p:spPr>
      </p:pic>
    </p:spTree>
    <p:extLst>
      <p:ext uri="{BB962C8B-B14F-4D97-AF65-F5344CB8AC3E}">
        <p14:creationId xmlns:p14="http://schemas.microsoft.com/office/powerpoint/2010/main" val="28996770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a:latin typeface="Times New Roman" panose="02020603050405020304" pitchFamily="18" charset="0"/>
                <a:cs typeface="Times New Roman" panose="02020603050405020304" pitchFamily="18" charset="0"/>
              </a:rPr>
              <a:t>Khi muốn thêm mới một User thì cần điền đầy đủ các thông tin cần thiết để tạo.</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353104" y="857250"/>
            <a:ext cx="5172075" cy="1066800"/>
          </a:xfrm>
          <a:prstGeom prst="rect">
            <a:avLst/>
          </a:prstGeom>
        </p:spPr>
      </p:pic>
      <p:pic>
        <p:nvPicPr>
          <p:cNvPr id="6" name="Picture 5"/>
          <p:cNvPicPr/>
          <p:nvPr/>
        </p:nvPicPr>
        <p:blipFill>
          <a:blip r:embed="rId3"/>
          <a:stretch>
            <a:fillRect/>
          </a:stretch>
        </p:blipFill>
        <p:spPr>
          <a:xfrm>
            <a:off x="353104" y="2175011"/>
            <a:ext cx="5172075" cy="1656760"/>
          </a:xfrm>
          <a:prstGeom prst="rect">
            <a:avLst/>
          </a:prstGeom>
        </p:spPr>
      </p:pic>
    </p:spTree>
    <p:extLst>
      <p:ext uri="{BB962C8B-B14F-4D97-AF65-F5344CB8AC3E}">
        <p14:creationId xmlns:p14="http://schemas.microsoft.com/office/powerpoint/2010/main" val="3283435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a:latin typeface="Times New Roman" panose="02020603050405020304" pitchFamily="18" charset="0"/>
                <a:cs typeface="Times New Roman" panose="02020603050405020304" pitchFamily="18" charset="0"/>
              </a:rPr>
              <a:t>Khi muốn xóa User chỉ cần Click chọn user muốn xóa và chọn Xóa</a:t>
            </a:r>
            <a:r>
              <a:rPr lang="en-US" sz="2000"/>
              <a:t/>
            </a:r>
            <a:br>
              <a:rPr lang="en-US" sz="2000"/>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353104" y="936851"/>
            <a:ext cx="3476625" cy="809625"/>
          </a:xfrm>
          <a:prstGeom prst="rect">
            <a:avLst/>
          </a:prstGeom>
        </p:spPr>
      </p:pic>
      <p:pic>
        <p:nvPicPr>
          <p:cNvPr id="8" name="Picture 7"/>
          <p:cNvPicPr/>
          <p:nvPr/>
        </p:nvPicPr>
        <p:blipFill>
          <a:blip r:embed="rId3"/>
          <a:stretch>
            <a:fillRect/>
          </a:stretch>
        </p:blipFill>
        <p:spPr>
          <a:xfrm>
            <a:off x="353104" y="2068785"/>
            <a:ext cx="5943600" cy="2595245"/>
          </a:xfrm>
          <a:prstGeom prst="rect">
            <a:avLst/>
          </a:prstGeom>
        </p:spPr>
      </p:pic>
    </p:spTree>
    <p:extLst>
      <p:ext uri="{BB962C8B-B14F-4D97-AF65-F5344CB8AC3E}">
        <p14:creationId xmlns:p14="http://schemas.microsoft.com/office/powerpoint/2010/main" val="27642456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smtClean="0">
                <a:latin typeface="Times New Roman" panose="02020603050405020304" pitchFamily="18" charset="0"/>
                <a:cs typeface="Times New Roman" panose="02020603050405020304" pitchFamily="18" charset="0"/>
              </a:rPr>
              <a:t>Quản </a:t>
            </a:r>
            <a:r>
              <a:rPr lang="en-US" sz="2000">
                <a:latin typeface="Times New Roman" panose="02020603050405020304" pitchFamily="18" charset="0"/>
                <a:cs typeface="Times New Roman" panose="02020603050405020304" pitchFamily="18" charset="0"/>
              </a:rPr>
              <a:t>lí có thể gán quyền sử dụng cho từng User bằng cách chọn user muốn gán quyền </a:t>
            </a:r>
            <a:r>
              <a:rPr lang="en-US" sz="2000">
                <a:latin typeface="Times New Roman" panose="02020603050405020304" pitchFamily="18" charset="0"/>
                <a:cs typeface="Times New Roman" panose="02020603050405020304" pitchFamily="18" charset="0"/>
                <a:sym typeface="Wingdings" panose="05000000000000000000" pitchFamily="2" charset="2"/>
              </a:rPr>
              <a:t></a:t>
            </a:r>
            <a:r>
              <a:rPr lang="en-US" sz="2000">
                <a:latin typeface="Times New Roman" panose="02020603050405020304" pitchFamily="18" charset="0"/>
                <a:cs typeface="Times New Roman" panose="02020603050405020304" pitchFamily="18" charset="0"/>
              </a:rPr>
              <a:t> tiến hành nhập quyền muốn gán cho user đó và xác nhận.</a:t>
            </a:r>
            <a:r>
              <a:rPr lang="en-US" sz="2000"/>
              <a:t/>
            </a:r>
            <a:br>
              <a:rPr lang="en-US" sz="2000"/>
            </a:br>
            <a:r>
              <a:rPr lang="en-US" sz="2000"/>
              <a:t/>
            </a:r>
            <a:br>
              <a:rPr lang="en-US" sz="2000"/>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353104" y="857250"/>
            <a:ext cx="4819015" cy="629920"/>
          </a:xfrm>
          <a:prstGeom prst="rect">
            <a:avLst/>
          </a:prstGeom>
        </p:spPr>
      </p:pic>
      <p:pic>
        <p:nvPicPr>
          <p:cNvPr id="6" name="Picture 5"/>
          <p:cNvPicPr/>
          <p:nvPr/>
        </p:nvPicPr>
        <p:blipFill>
          <a:blip r:embed="rId3"/>
          <a:stretch>
            <a:fillRect/>
          </a:stretch>
        </p:blipFill>
        <p:spPr>
          <a:xfrm>
            <a:off x="353104" y="1714500"/>
            <a:ext cx="4997450" cy="2105660"/>
          </a:xfrm>
          <a:prstGeom prst="rect">
            <a:avLst/>
          </a:prstGeom>
        </p:spPr>
      </p:pic>
    </p:spTree>
    <p:extLst>
      <p:ext uri="{BB962C8B-B14F-4D97-AF65-F5344CB8AC3E}">
        <p14:creationId xmlns:p14="http://schemas.microsoft.com/office/powerpoint/2010/main" val="29737460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a:latin typeface="Times New Roman" panose="02020603050405020304" pitchFamily="18" charset="0"/>
                <a:cs typeface="Times New Roman" panose="02020603050405020304" pitchFamily="18" charset="0"/>
              </a:rPr>
              <a:t>Khi muốn thu hồi quyền người dùng chỉ cần Click chọn quyền muốn thu rồi </a:t>
            </a:r>
            <a:r>
              <a:rPr lang="en-US" sz="2000">
                <a:latin typeface="Times New Roman" panose="02020603050405020304" pitchFamily="18" charset="0"/>
                <a:cs typeface="Times New Roman" panose="02020603050405020304" pitchFamily="18" charset="0"/>
                <a:sym typeface="Wingdings" panose="05000000000000000000" pitchFamily="2" charset="2"/>
              </a:rPr>
              <a:t></a:t>
            </a:r>
            <a:r>
              <a:rPr lang="en-US" sz="2000">
                <a:latin typeface="Times New Roman" panose="02020603050405020304" pitchFamily="18" charset="0"/>
                <a:cs typeface="Times New Roman" panose="02020603050405020304" pitchFamily="18" charset="0"/>
              </a:rPr>
              <a:t> Xác nhận để thu hồi quyền</a:t>
            </a:r>
            <a:r>
              <a:rPr lang="en-US" sz="2000"/>
              <a:t/>
            </a:r>
            <a:br>
              <a:rPr lang="en-US" sz="2000"/>
            </a:br>
            <a:r>
              <a:rPr lang="en-US" sz="2000"/>
              <a:t/>
            </a:r>
            <a:br>
              <a:rPr lang="en-US" sz="2000"/>
            </a:br>
            <a:r>
              <a:rPr lang="en-US" sz="2000"/>
              <a:t/>
            </a:r>
            <a:br>
              <a:rPr lang="en-US" sz="2000"/>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353104" y="783771"/>
            <a:ext cx="4652010" cy="685800"/>
          </a:xfrm>
          <a:prstGeom prst="rect">
            <a:avLst/>
          </a:prstGeom>
        </p:spPr>
      </p:pic>
      <p:pic>
        <p:nvPicPr>
          <p:cNvPr id="8" name="Picture 7"/>
          <p:cNvPicPr/>
          <p:nvPr/>
        </p:nvPicPr>
        <p:blipFill>
          <a:blip r:embed="rId3"/>
          <a:stretch>
            <a:fillRect/>
          </a:stretch>
        </p:blipFill>
        <p:spPr>
          <a:xfrm>
            <a:off x="353104" y="1774688"/>
            <a:ext cx="5943600" cy="2704465"/>
          </a:xfrm>
          <a:prstGeom prst="rect">
            <a:avLst/>
          </a:prstGeom>
        </p:spPr>
      </p:pic>
    </p:spTree>
    <p:extLst>
      <p:ext uri="{BB962C8B-B14F-4D97-AF65-F5344CB8AC3E}">
        <p14:creationId xmlns:p14="http://schemas.microsoft.com/office/powerpoint/2010/main" val="8321005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a:t>Người dùng cũng có thể tạo một nhóm quyền mới bằng cách Click chọn Tạo nhóm quyền </a:t>
            </a:r>
            <a:r>
              <a:rPr lang="en-US" sz="2000">
                <a:sym typeface="Wingdings" panose="05000000000000000000" pitchFamily="2" charset="2"/>
              </a:rPr>
              <a:t></a:t>
            </a:r>
            <a:r>
              <a:rPr lang="en-US" sz="2000"/>
              <a:t> Điền đầy đủ thông tin và xác nhận.</a:t>
            </a:r>
            <a:br>
              <a:rPr lang="en-US" sz="2000"/>
            </a:br>
            <a:r>
              <a:rPr lang="en-US" sz="2000"/>
              <a:t/>
            </a:r>
            <a:br>
              <a:rPr lang="en-US" sz="2000"/>
            </a:br>
            <a:r>
              <a:rPr lang="en-US" sz="2000"/>
              <a:t/>
            </a:r>
            <a:br>
              <a:rPr lang="en-US" sz="2000"/>
            </a:br>
            <a:r>
              <a:rPr lang="en-US" sz="2000"/>
              <a:t/>
            </a:r>
            <a:br>
              <a:rPr lang="en-US" sz="2000"/>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450850" y="857250"/>
            <a:ext cx="4218305" cy="1568450"/>
          </a:xfrm>
          <a:prstGeom prst="rect">
            <a:avLst/>
          </a:prstGeom>
        </p:spPr>
      </p:pic>
      <p:sp>
        <p:nvSpPr>
          <p:cNvPr id="3" name="TextBox 2"/>
          <p:cNvSpPr txBox="1"/>
          <p:nvPr/>
        </p:nvSpPr>
        <p:spPr>
          <a:xfrm>
            <a:off x="424543" y="2667000"/>
            <a:ext cx="8458200" cy="861774"/>
          </a:xfrm>
          <a:prstGeom prst="rect">
            <a:avLst/>
          </a:prstGeom>
          <a:noFill/>
        </p:spPr>
        <p:txBody>
          <a:bodyPr wrap="square" rtlCol="0">
            <a:spAutoFit/>
          </a:bodyPr>
          <a:lstStyle/>
          <a:p>
            <a:pPr lvl="0"/>
            <a:r>
              <a:rPr lang="en-US" sz="1800">
                <a:solidFill>
                  <a:schemeClr val="bg1"/>
                </a:solidFill>
                <a:latin typeface="Times New Roman" panose="02020603050405020304" pitchFamily="18" charset="0"/>
                <a:cs typeface="Times New Roman" panose="02020603050405020304" pitchFamily="18" charset="0"/>
              </a:rPr>
              <a:t>Người dùng cũng có thể Xóa một nhóm quyền mới bằng cách Click chọn nhóm quyền muốn Xóa </a:t>
            </a:r>
            <a:r>
              <a:rPr lang="en-US" sz="180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a:solidFill>
                  <a:schemeClr val="bg1"/>
                </a:solidFill>
                <a:latin typeface="Times New Roman" panose="02020603050405020304" pitchFamily="18" charset="0"/>
                <a:cs typeface="Times New Roman" panose="02020603050405020304" pitchFamily="18" charset="0"/>
              </a:rPr>
              <a:t> Xác nhận.</a:t>
            </a:r>
          </a:p>
          <a:p>
            <a:endParaRPr lang="en-US"/>
          </a:p>
        </p:txBody>
      </p:sp>
      <p:pic>
        <p:nvPicPr>
          <p:cNvPr id="9" name="Picture 8"/>
          <p:cNvPicPr/>
          <p:nvPr/>
        </p:nvPicPr>
        <p:blipFill>
          <a:blip r:embed="rId3"/>
          <a:stretch>
            <a:fillRect/>
          </a:stretch>
        </p:blipFill>
        <p:spPr>
          <a:xfrm>
            <a:off x="424543" y="3282950"/>
            <a:ext cx="7630886" cy="1735086"/>
          </a:xfrm>
          <a:prstGeom prst="rect">
            <a:avLst/>
          </a:prstGeom>
        </p:spPr>
      </p:pic>
    </p:spTree>
    <p:extLst>
      <p:ext uri="{BB962C8B-B14F-4D97-AF65-F5344CB8AC3E}">
        <p14:creationId xmlns:p14="http://schemas.microsoft.com/office/powerpoint/2010/main" val="24144054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a:latin typeface="Times New Roman" panose="02020603050405020304" pitchFamily="18" charset="0"/>
                <a:cs typeface="Times New Roman" panose="02020603050405020304" pitchFamily="18" charset="0"/>
              </a:rPr>
              <a:t>Có thể gán quyền trực tiếp cho nhóm quyền.</a:t>
            </a:r>
            <a:r>
              <a:rPr lang="en-US" sz="2000"/>
              <a:t/>
            </a:r>
            <a:br>
              <a:rPr lang="en-US" sz="2000"/>
            </a:br>
            <a:r>
              <a:rPr lang="en-US" sz="2000"/>
              <a:t/>
            </a:r>
            <a:br>
              <a:rPr lang="en-US" sz="2000"/>
            </a:br>
            <a:r>
              <a:rPr lang="en-US" sz="2000"/>
              <a:t/>
            </a:r>
            <a:br>
              <a:rPr lang="en-US" sz="2000"/>
            </a:br>
            <a:r>
              <a:rPr lang="en-US" sz="2000"/>
              <a:t/>
            </a:r>
            <a:br>
              <a:rPr lang="en-US" sz="2000"/>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261620" y="541609"/>
            <a:ext cx="4407535" cy="1839595"/>
          </a:xfrm>
          <a:prstGeom prst="rect">
            <a:avLst/>
          </a:prstGeom>
        </p:spPr>
      </p:pic>
    </p:spTree>
    <p:extLst>
      <p:ext uri="{BB962C8B-B14F-4D97-AF65-F5344CB8AC3E}">
        <p14:creationId xmlns:p14="http://schemas.microsoft.com/office/powerpoint/2010/main" val="1143762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 y="0"/>
            <a:ext cx="8949690" cy="857250"/>
          </a:xfrm>
        </p:spPr>
        <p:txBody>
          <a:bodyPr/>
          <a:lstStyle/>
          <a:p>
            <a:pPr lvl="1" algn="l"/>
            <a:r>
              <a:rPr lang="en-US" sz="2000">
                <a:latin typeface="Times New Roman" panose="02020603050405020304" pitchFamily="18" charset="0"/>
                <a:cs typeface="Times New Roman" panose="02020603050405020304" pitchFamily="18" charset="0"/>
              </a:rPr>
              <a:t>Xem lịch sử đăng nhập của tất cả các user khi đăng nhập vào hệ thống.</a:t>
            </a:r>
            <a:r>
              <a:rPr lang="en-US" sz="2000"/>
              <a:t/>
            </a:r>
            <a:br>
              <a:rPr lang="en-US" sz="2000"/>
            </a:br>
            <a:r>
              <a:rPr lang="en-US" sz="2000"/>
              <a:t/>
            </a:r>
            <a:br>
              <a:rPr lang="en-US" sz="2000"/>
            </a:br>
            <a:r>
              <a:rPr lang="en-US" sz="2000"/>
              <a:t/>
            </a:r>
            <a:br>
              <a:rPr lang="en-US" sz="2000"/>
            </a:br>
            <a:r>
              <a:rPr lang="en-US" sz="2000"/>
              <a:t/>
            </a:r>
            <a:br>
              <a:rPr lang="en-US" sz="2000"/>
            </a:br>
            <a:r>
              <a:rPr lang="en-US" sz="2000"/>
              <a:t/>
            </a:r>
            <a:br>
              <a:rPr lang="en-US" sz="2000"/>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
            </a:r>
            <a:br>
              <a:rPr lang="en-US" sz="2000">
                <a:latin typeface="Times New Roman" panose="02020603050405020304" pitchFamily="18" charset="0"/>
                <a:cs typeface="Times New Roman" panose="02020603050405020304" pitchFamily="18" charset="0"/>
              </a:rPr>
            </a:br>
            <a:r>
              <a:rPr lang="en-US" sz="2000" smtClean="0">
                <a:latin typeface="Times New Roman" panose="02020603050405020304" pitchFamily="18" charset="0"/>
                <a:cs typeface="Times New Roman" panose="02020603050405020304" pitchFamily="18" charset="0"/>
              </a:rPr>
              <a:t/>
            </a:r>
            <a:br>
              <a:rPr lang="en-US" sz="2000" smtClean="0">
                <a:latin typeface="Times New Roman" panose="02020603050405020304" pitchFamily="18" charset="0"/>
                <a:cs typeface="Times New Roman" panose="02020603050405020304" pitchFamily="18" charset="0"/>
              </a:rPr>
            </a:br>
            <a:endParaRPr lang="en-US" sz="200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293914" y="857250"/>
            <a:ext cx="7935686" cy="3431721"/>
          </a:xfrm>
          <a:prstGeom prst="rect">
            <a:avLst/>
          </a:prstGeom>
        </p:spPr>
      </p:pic>
    </p:spTree>
    <p:extLst>
      <p:ext uri="{BB962C8B-B14F-4D97-AF65-F5344CB8AC3E}">
        <p14:creationId xmlns:p14="http://schemas.microsoft.com/office/powerpoint/2010/main" val="28810429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82270" y="615950"/>
            <a:ext cx="8380095" cy="984885"/>
          </a:xfrm>
          <a:prstGeom prst="rect">
            <a:avLst/>
          </a:prstGeom>
          <a:noFill/>
        </p:spPr>
        <p:txBody>
          <a:bodyPr wrap="square" rtlCol="0">
            <a:spAutoFit/>
          </a:bodyPr>
          <a:lstStyle/>
          <a:p>
            <a:pPr lvl="1"/>
            <a:r>
              <a:rPr lang="en-US" sz="2000" b="1" smtClean="0">
                <a:solidFill>
                  <a:schemeClr val="bg1"/>
                </a:solidFill>
                <a:latin typeface="Times New Roman" panose="02020603050405020304" pitchFamily="18" charset="0"/>
                <a:cs typeface="Times New Roman" panose="02020603050405020304" pitchFamily="18" charset="0"/>
              </a:rPr>
              <a:t>3.3 Giao </a:t>
            </a:r>
            <a:r>
              <a:rPr lang="en-US" sz="2000" b="1">
                <a:solidFill>
                  <a:schemeClr val="bg1"/>
                </a:solidFill>
                <a:latin typeface="Times New Roman" panose="02020603050405020304" pitchFamily="18" charset="0"/>
                <a:cs typeface="Times New Roman" panose="02020603050405020304" pitchFamily="18" charset="0"/>
              </a:rPr>
              <a:t>diện chung &amp; các function hiển thị</a:t>
            </a:r>
            <a:endParaRPr lang="en-US" sz="2000">
              <a:solidFill>
                <a:schemeClr val="bg1"/>
              </a:solidFill>
              <a:latin typeface="Times New Roman" panose="02020603050405020304" pitchFamily="18" charset="0"/>
              <a:cs typeface="Times New Roman" panose="02020603050405020304" pitchFamily="18" charset="0"/>
            </a:endParaRPr>
          </a:p>
          <a:p>
            <a:pPr lvl="2"/>
            <a:r>
              <a:rPr lang="en-US" sz="2000" b="1" smtClean="0">
                <a:solidFill>
                  <a:schemeClr val="bg1"/>
                </a:solidFill>
                <a:latin typeface="Times New Roman" panose="02020603050405020304" pitchFamily="18" charset="0"/>
                <a:cs typeface="Times New Roman" panose="02020603050405020304" pitchFamily="18" charset="0"/>
              </a:rPr>
              <a:t>3.3.1 Giao </a:t>
            </a:r>
            <a:r>
              <a:rPr lang="en-US" sz="2000" b="1">
                <a:solidFill>
                  <a:schemeClr val="bg1"/>
                </a:solidFill>
                <a:latin typeface="Times New Roman" panose="02020603050405020304" pitchFamily="18" charset="0"/>
                <a:cs typeface="Times New Roman" panose="02020603050405020304" pitchFamily="18" charset="0"/>
              </a:rPr>
              <a:t>diện Trang chủ</a:t>
            </a:r>
            <a:endParaRPr lang="en-US" sz="2000">
              <a:solidFill>
                <a:schemeClr val="bg1"/>
              </a:solidFill>
              <a:latin typeface="Times New Roman" panose="02020603050405020304" pitchFamily="18" charset="0"/>
              <a:cs typeface="Times New Roman" panose="02020603050405020304" pitchFamily="18" charset="0"/>
            </a:endParaRPr>
          </a:p>
          <a:p>
            <a:endParaRPr lang="en-US" sz="1800">
              <a:solidFill>
                <a:schemeClr val="bg1"/>
              </a:solidFill>
            </a:endParaRPr>
          </a:p>
        </p:txBody>
      </p:sp>
      <p:pic>
        <p:nvPicPr>
          <p:cNvPr id="3" name="Picture 2"/>
          <p:cNvPicPr/>
          <p:nvPr/>
        </p:nvPicPr>
        <p:blipFill>
          <a:blip r:embed="rId3"/>
          <a:stretch>
            <a:fillRect/>
          </a:stretch>
        </p:blipFill>
        <p:spPr>
          <a:xfrm>
            <a:off x="489857" y="1509939"/>
            <a:ext cx="5943600" cy="3168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49613" y="343807"/>
            <a:ext cx="8380095" cy="1015663"/>
          </a:xfrm>
          <a:prstGeom prst="rect">
            <a:avLst/>
          </a:prstGeom>
          <a:noFill/>
        </p:spPr>
        <p:txBody>
          <a:bodyPr wrap="square" rtlCol="0">
            <a:spAutoFit/>
          </a:bodyPr>
          <a:lstStyle/>
          <a:p>
            <a:pPr lvl="0"/>
            <a:r>
              <a:rPr lang="en-US" sz="2000">
                <a:solidFill>
                  <a:schemeClr val="bg1"/>
                </a:solidFill>
                <a:latin typeface="Times New Roman" panose="02020603050405020304" pitchFamily="18" charset="0"/>
                <a:cs typeface="Times New Roman" panose="02020603050405020304" pitchFamily="18" charset="0"/>
              </a:rPr>
              <a:t>Để hiển thị thông tin các sách theo nhu cầu, chương trình sử dụng function trong Cơ sở dữ liệu oracle để tiến hành lấy dữ liệu từ Database</a:t>
            </a:r>
          </a:p>
          <a:p>
            <a:endParaRPr lang="en-US" sz="2000">
              <a:solidFill>
                <a:schemeClr val="bg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349613" y="1359470"/>
            <a:ext cx="5943600" cy="3000375"/>
          </a:xfrm>
          <a:prstGeom prst="rect">
            <a:avLst/>
          </a:prstGeom>
        </p:spPr>
      </p:pic>
    </p:spTree>
    <p:extLst>
      <p:ext uri="{BB962C8B-B14F-4D97-AF65-F5344CB8AC3E}">
        <p14:creationId xmlns:p14="http://schemas.microsoft.com/office/powerpoint/2010/main" val="388250908"/>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ctrTitle"/>
          </p:nvPr>
        </p:nvSpPr>
        <p:spPr>
          <a:xfrm>
            <a:off x="685800" y="1712247"/>
            <a:ext cx="7772400" cy="1159799"/>
          </a:xfrm>
          <a:prstGeom prst="rect">
            <a:avLst/>
          </a:prstGeom>
        </p:spPr>
        <p:txBody>
          <a:bodyPr lIns="91425" tIns="91425" rIns="91425" bIns="91425" anchor="b" anchorCtr="0">
            <a:noAutofit/>
          </a:bodyPr>
          <a:lstStyle/>
          <a:p>
            <a:pPr lvl="0"/>
            <a:r>
              <a:rPr lang="en-GB" sz="6000" dirty="0" smtClean="0"/>
              <a:t>121213111556454561.11111111111111111111111111111111111224243534547qqqqqqqqqq</a:t>
            </a:r>
            <a:r>
              <a:rPr lang="en-US" sz="6000" dirty="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1</a:t>
            </a:r>
            <a:endParaRPr lang="en-GB" sz="6000" dirty="0"/>
          </a:p>
          <a:p>
            <a:pPr lvl="0" rtl="0">
              <a:spcBef>
                <a:spcPts val="0"/>
              </a:spcBef>
              <a:buNone/>
            </a:pPr>
            <a:r>
              <a:rPr lang="en-US" dirty="0"/>
              <a:t>1</a:t>
            </a:r>
            <a:endParaRPr dirty="0"/>
          </a:p>
          <a:p>
            <a:pPr lvl="0">
              <a:spcBef>
                <a:spcPts val="600"/>
              </a:spcBef>
            </a:pPr>
            <a:r>
              <a:rPr lang="en-US" sz="3600">
                <a:solidFill>
                  <a:schemeClr val="bg1"/>
                </a:solidFill>
                <a:sym typeface="+mn-ea"/>
              </a:rPr>
              <a:t>1. </a:t>
            </a:r>
            <a:r>
              <a:rPr lang="en-US" sz="3600" smtClean="0">
                <a:solidFill>
                  <a:schemeClr val="bg1"/>
                </a:solidFill>
                <a:sym typeface="+mn-ea"/>
              </a:rPr>
              <a:t>Chi tiết yêu cầu đề tài</a:t>
            </a:r>
            <a:endParaRPr lang="en-GB" sz="3600" dirty="0">
              <a:latin typeface="Times New Roman" panose="02020603050405020304" pitchFamily="18" charset="0"/>
              <a:ea typeface="Sniglet" panose="04070505030100020000"/>
              <a:cs typeface="Times New Roman" panose="02020603050405020304" pitchFamily="18" charset="0"/>
              <a:sym typeface="Sniglet" panose="04070505030100020000"/>
            </a:endParaRPr>
          </a:p>
        </p:txBody>
      </p:sp>
      <p:sp>
        <p:nvSpPr>
          <p:cNvPr id="73" name="Shape 73"/>
          <p:cNvSpPr/>
          <p:nvPr/>
        </p:nvSpPr>
        <p:spPr>
          <a:xfrm>
            <a:off x="3659619" y="87750"/>
            <a:ext cx="1824692" cy="1702276"/>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ppt_x"/>
                                          </p:val>
                                        </p:tav>
                                        <p:tav tm="100000">
                                          <p:val>
                                            <p:strVal val="#ppt_x"/>
                                          </p:val>
                                        </p:tav>
                                      </p:tavLst>
                                    </p:anim>
                                    <p:anim calcmode="lin" valueType="num">
                                      <p:cBhvr additive="base">
                                        <p:cTn id="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1"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box(in)">
                                      <p:cBhvr>
                                        <p:cTn id="13" dur="2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49613" y="332922"/>
            <a:ext cx="8380095" cy="707886"/>
          </a:xfrm>
          <a:prstGeom prst="rect">
            <a:avLst/>
          </a:prstGeom>
          <a:noFill/>
        </p:spPr>
        <p:txBody>
          <a:bodyPr wrap="square" rtlCol="0">
            <a:spAutoFit/>
          </a:bodyPr>
          <a:lstStyle/>
          <a:p>
            <a:pPr lvl="2"/>
            <a:r>
              <a:rPr lang="en-US" sz="2000" b="1" smtClean="0">
                <a:solidFill>
                  <a:schemeClr val="bg1"/>
                </a:solidFill>
              </a:rPr>
              <a:t>3.3.2 Giao </a:t>
            </a:r>
            <a:r>
              <a:rPr lang="en-US" sz="2000" b="1">
                <a:solidFill>
                  <a:schemeClr val="bg1"/>
                </a:solidFill>
              </a:rPr>
              <a:t>diện thông tin nhân viên</a:t>
            </a:r>
            <a:endParaRPr lang="en-US" sz="2000">
              <a:solidFill>
                <a:schemeClr val="bg1"/>
              </a:solidFill>
            </a:endParaRPr>
          </a:p>
          <a:p>
            <a:endParaRPr lang="en-US" sz="2000">
              <a:solidFill>
                <a:schemeClr val="bg1"/>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459196" y="1156606"/>
            <a:ext cx="5504180" cy="2895600"/>
          </a:xfrm>
          <a:prstGeom prst="rect">
            <a:avLst/>
          </a:prstGeom>
        </p:spPr>
      </p:pic>
    </p:spTree>
    <p:extLst>
      <p:ext uri="{BB962C8B-B14F-4D97-AF65-F5344CB8AC3E}">
        <p14:creationId xmlns:p14="http://schemas.microsoft.com/office/powerpoint/2010/main" val="2616100992"/>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49613" y="332922"/>
            <a:ext cx="8380095" cy="707886"/>
          </a:xfrm>
          <a:prstGeom prst="rect">
            <a:avLst/>
          </a:prstGeom>
          <a:noFill/>
        </p:spPr>
        <p:txBody>
          <a:bodyPr wrap="square" rtlCol="0">
            <a:spAutoFit/>
          </a:bodyPr>
          <a:lstStyle/>
          <a:p>
            <a:pPr lvl="2"/>
            <a:r>
              <a:rPr lang="en-US" sz="2000" b="1" smtClean="0">
                <a:solidFill>
                  <a:schemeClr val="bg1"/>
                </a:solidFill>
              </a:rPr>
              <a:t>3.3.2 Giao </a:t>
            </a:r>
            <a:r>
              <a:rPr lang="en-US" sz="2000" b="1">
                <a:solidFill>
                  <a:schemeClr val="bg1"/>
                </a:solidFill>
              </a:rPr>
              <a:t>diện thông tin nhân viên</a:t>
            </a:r>
            <a:endParaRPr lang="en-US" sz="2000">
              <a:solidFill>
                <a:schemeClr val="bg1"/>
              </a:solidFill>
            </a:endParaRPr>
          </a:p>
          <a:p>
            <a:endParaRPr lang="en-US" sz="200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49613" y="1040808"/>
            <a:ext cx="8467816" cy="369332"/>
          </a:xfrm>
          <a:prstGeom prst="rect">
            <a:avLst/>
          </a:prstGeom>
          <a:noFill/>
        </p:spPr>
        <p:txBody>
          <a:bodyPr wrap="square" rtlCol="0">
            <a:spAutoFit/>
          </a:bodyPr>
          <a:lstStyle/>
          <a:p>
            <a:pPr lvl="0"/>
            <a:r>
              <a:rPr lang="en-US" sz="1800">
                <a:solidFill>
                  <a:schemeClr val="bg1"/>
                </a:solidFill>
              </a:rPr>
              <a:t>Để hiển thị thông tin nhân viên chương trình sử dụng câu truy vấn </a:t>
            </a:r>
            <a:r>
              <a:rPr lang="en-US" smtClean="0"/>
              <a:t>:</a:t>
            </a:r>
            <a:endParaRPr lang="en-US"/>
          </a:p>
        </p:txBody>
      </p:sp>
      <p:sp>
        <p:nvSpPr>
          <p:cNvPr id="6" name="TextBox 5"/>
          <p:cNvSpPr txBox="1"/>
          <p:nvPr/>
        </p:nvSpPr>
        <p:spPr>
          <a:xfrm>
            <a:off x="349613" y="2065974"/>
            <a:ext cx="8467816" cy="369332"/>
          </a:xfrm>
          <a:prstGeom prst="rect">
            <a:avLst/>
          </a:prstGeom>
          <a:noFill/>
        </p:spPr>
        <p:txBody>
          <a:bodyPr wrap="square" rtlCol="0">
            <a:spAutoFit/>
          </a:bodyPr>
          <a:lstStyle/>
          <a:p>
            <a:pPr lvl="0"/>
            <a:r>
              <a:rPr lang="en-US" sz="1800">
                <a:solidFill>
                  <a:schemeClr val="bg1"/>
                </a:solidFill>
              </a:rPr>
              <a:t>Chức năng Thêm nhân viên mới</a:t>
            </a:r>
            <a:r>
              <a:rPr lang="en-US" smtClean="0">
                <a:solidFill>
                  <a:schemeClr val="bg1"/>
                </a:solidFill>
              </a:rPr>
              <a:t>:</a:t>
            </a:r>
            <a:endParaRPr lang="en-US">
              <a:solidFill>
                <a:schemeClr val="bg1"/>
              </a:solidFill>
            </a:endParaRPr>
          </a:p>
        </p:txBody>
      </p:sp>
      <p:sp>
        <p:nvSpPr>
          <p:cNvPr id="7" name="TextBox 6"/>
          <p:cNvSpPr txBox="1"/>
          <p:nvPr/>
        </p:nvSpPr>
        <p:spPr>
          <a:xfrm>
            <a:off x="349613" y="3030936"/>
            <a:ext cx="8467816" cy="584775"/>
          </a:xfrm>
          <a:prstGeom prst="rect">
            <a:avLst/>
          </a:prstGeom>
          <a:noFill/>
        </p:spPr>
        <p:txBody>
          <a:bodyPr wrap="square" rtlCol="0">
            <a:spAutoFit/>
          </a:bodyPr>
          <a:lstStyle/>
          <a:p>
            <a:r>
              <a:rPr lang="en-US" sz="1800" b="1">
                <a:solidFill>
                  <a:schemeClr val="bg1"/>
                </a:solidFill>
              </a:rPr>
              <a:t>Chức năng xóa nhân viên</a:t>
            </a:r>
            <a:endParaRPr lang="en-US" sz="1800">
              <a:solidFill>
                <a:schemeClr val="bg1"/>
              </a:solidFill>
            </a:endParaRPr>
          </a:p>
          <a:p>
            <a:pPr lvl="0"/>
            <a:r>
              <a:rPr lang="en-US" smtClean="0"/>
              <a:t>:</a:t>
            </a:r>
            <a:endParaRPr lang="en-US"/>
          </a:p>
        </p:txBody>
      </p:sp>
      <p:sp>
        <p:nvSpPr>
          <p:cNvPr id="8" name="TextBox 7"/>
          <p:cNvSpPr txBox="1"/>
          <p:nvPr/>
        </p:nvSpPr>
        <p:spPr>
          <a:xfrm>
            <a:off x="305752" y="3918953"/>
            <a:ext cx="8467816" cy="584775"/>
          </a:xfrm>
          <a:prstGeom prst="rect">
            <a:avLst/>
          </a:prstGeom>
          <a:noFill/>
        </p:spPr>
        <p:txBody>
          <a:bodyPr wrap="square" rtlCol="0">
            <a:spAutoFit/>
          </a:bodyPr>
          <a:lstStyle/>
          <a:p>
            <a:r>
              <a:rPr lang="en-US" sz="1800" b="1">
                <a:solidFill>
                  <a:schemeClr val="bg1"/>
                </a:solidFill>
              </a:rPr>
              <a:t>Chức năng cập nhật thông tin nhân viên</a:t>
            </a:r>
            <a:endParaRPr lang="en-US" sz="1800">
              <a:solidFill>
                <a:schemeClr val="bg1"/>
              </a:solidFill>
            </a:endParaRPr>
          </a:p>
          <a:p>
            <a:pPr lvl="0"/>
            <a:r>
              <a:rPr lang="en-US" smtClean="0"/>
              <a:t>:</a:t>
            </a:r>
            <a:endParaRPr lang="en-US"/>
          </a:p>
        </p:txBody>
      </p:sp>
      <p:pic>
        <p:nvPicPr>
          <p:cNvPr id="9" name="Picture 8"/>
          <p:cNvPicPr/>
          <p:nvPr/>
        </p:nvPicPr>
        <p:blipFill>
          <a:blip r:embed="rId3"/>
          <a:stretch>
            <a:fillRect/>
          </a:stretch>
        </p:blipFill>
        <p:spPr>
          <a:xfrm>
            <a:off x="436699" y="1410140"/>
            <a:ext cx="5943600" cy="595630"/>
          </a:xfrm>
          <a:prstGeom prst="rect">
            <a:avLst/>
          </a:prstGeom>
        </p:spPr>
      </p:pic>
      <p:pic>
        <p:nvPicPr>
          <p:cNvPr id="10" name="Picture 9"/>
          <p:cNvPicPr/>
          <p:nvPr/>
        </p:nvPicPr>
        <p:blipFill>
          <a:blip r:embed="rId4"/>
          <a:stretch>
            <a:fillRect/>
          </a:stretch>
        </p:blipFill>
        <p:spPr>
          <a:xfrm>
            <a:off x="436699" y="2462567"/>
            <a:ext cx="5943600" cy="492217"/>
          </a:xfrm>
          <a:prstGeom prst="rect">
            <a:avLst/>
          </a:prstGeom>
        </p:spPr>
      </p:pic>
      <p:pic>
        <p:nvPicPr>
          <p:cNvPr id="11" name="Picture 10"/>
          <p:cNvPicPr/>
          <p:nvPr/>
        </p:nvPicPr>
        <p:blipFill>
          <a:blip r:embed="rId5"/>
          <a:stretch>
            <a:fillRect/>
          </a:stretch>
        </p:blipFill>
        <p:spPr>
          <a:xfrm>
            <a:off x="436699" y="3491838"/>
            <a:ext cx="3333750" cy="400050"/>
          </a:xfrm>
          <a:prstGeom prst="rect">
            <a:avLst/>
          </a:prstGeom>
        </p:spPr>
      </p:pic>
      <p:pic>
        <p:nvPicPr>
          <p:cNvPr id="12" name="Picture 11"/>
          <p:cNvPicPr/>
          <p:nvPr/>
        </p:nvPicPr>
        <p:blipFill>
          <a:blip r:embed="rId6"/>
          <a:stretch>
            <a:fillRect/>
          </a:stretch>
        </p:blipFill>
        <p:spPr>
          <a:xfrm>
            <a:off x="436699" y="4295602"/>
            <a:ext cx="5943600" cy="615315"/>
          </a:xfrm>
          <a:prstGeom prst="rect">
            <a:avLst/>
          </a:prstGeom>
        </p:spPr>
      </p:pic>
    </p:spTree>
    <p:extLst>
      <p:ext uri="{BB962C8B-B14F-4D97-AF65-F5344CB8AC3E}">
        <p14:creationId xmlns:p14="http://schemas.microsoft.com/office/powerpoint/2010/main" val="1551457049"/>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38727" y="311151"/>
            <a:ext cx="8380095" cy="1015663"/>
          </a:xfrm>
          <a:prstGeom prst="rect">
            <a:avLst/>
          </a:prstGeom>
          <a:noFill/>
        </p:spPr>
        <p:txBody>
          <a:bodyPr wrap="square" rtlCol="0">
            <a:spAutoFit/>
          </a:bodyPr>
          <a:lstStyle/>
          <a:p>
            <a:pPr lvl="2"/>
            <a:r>
              <a:rPr lang="en-US" sz="2000" b="1" smtClean="0">
                <a:solidFill>
                  <a:schemeClr val="bg1"/>
                </a:solidFill>
              </a:rPr>
              <a:t>3.3.3 </a:t>
            </a:r>
            <a:r>
              <a:rPr lang="en-US" sz="2000" b="1">
                <a:solidFill>
                  <a:schemeClr val="bg1"/>
                </a:solidFill>
              </a:rPr>
              <a:t>Giao diện nhà cung cấp</a:t>
            </a:r>
            <a:endParaRPr lang="en-US" sz="2000">
              <a:solidFill>
                <a:schemeClr val="bg1"/>
              </a:solidFill>
            </a:endParaRPr>
          </a:p>
          <a:p>
            <a:pPr lvl="2"/>
            <a:endParaRPr lang="en-US" sz="2000">
              <a:solidFill>
                <a:schemeClr val="bg1"/>
              </a:solidFill>
            </a:endParaRPr>
          </a:p>
          <a:p>
            <a:endParaRPr lang="en-US" sz="2000">
              <a:solidFill>
                <a:schemeClr val="bg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338727" y="931499"/>
            <a:ext cx="5697220" cy="3041015"/>
          </a:xfrm>
          <a:prstGeom prst="rect">
            <a:avLst/>
          </a:prstGeom>
        </p:spPr>
      </p:pic>
    </p:spTree>
    <p:extLst>
      <p:ext uri="{BB962C8B-B14F-4D97-AF65-F5344CB8AC3E}">
        <p14:creationId xmlns:p14="http://schemas.microsoft.com/office/powerpoint/2010/main" val="372777802"/>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38727" y="311151"/>
            <a:ext cx="8380095" cy="1323439"/>
          </a:xfrm>
          <a:prstGeom prst="rect">
            <a:avLst/>
          </a:prstGeom>
          <a:noFill/>
        </p:spPr>
        <p:txBody>
          <a:bodyPr wrap="square" rtlCol="0">
            <a:spAutoFit/>
          </a:bodyPr>
          <a:lstStyle/>
          <a:p>
            <a:pPr lvl="2"/>
            <a:r>
              <a:rPr lang="en-US" sz="2000" b="1" smtClean="0">
                <a:solidFill>
                  <a:schemeClr val="bg1"/>
                </a:solidFill>
              </a:rPr>
              <a:t>3.3.4. </a:t>
            </a:r>
            <a:r>
              <a:rPr lang="en-US" sz="2000" b="1">
                <a:solidFill>
                  <a:schemeClr val="bg1"/>
                </a:solidFill>
              </a:rPr>
              <a:t>Giao diện Thông tin sách</a:t>
            </a:r>
            <a:endParaRPr lang="en-US" sz="2000">
              <a:solidFill>
                <a:schemeClr val="bg1"/>
              </a:solidFill>
            </a:endParaRPr>
          </a:p>
          <a:p>
            <a:pPr lvl="2"/>
            <a:endParaRPr lang="en-US" sz="2000">
              <a:solidFill>
                <a:schemeClr val="bg1"/>
              </a:solidFill>
            </a:endParaRPr>
          </a:p>
          <a:p>
            <a:pPr lvl="2"/>
            <a:endParaRPr lang="en-US" sz="2000">
              <a:solidFill>
                <a:schemeClr val="bg1"/>
              </a:solidFill>
            </a:endParaRPr>
          </a:p>
          <a:p>
            <a:endParaRPr lang="en-US" sz="2000">
              <a:solidFill>
                <a:schemeClr val="bg1"/>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338727" y="882513"/>
            <a:ext cx="6301740" cy="3269615"/>
          </a:xfrm>
          <a:prstGeom prst="rect">
            <a:avLst/>
          </a:prstGeom>
        </p:spPr>
      </p:pic>
    </p:spTree>
    <p:extLst>
      <p:ext uri="{BB962C8B-B14F-4D97-AF65-F5344CB8AC3E}">
        <p14:creationId xmlns:p14="http://schemas.microsoft.com/office/powerpoint/2010/main" val="2187441825"/>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38727" y="311151"/>
            <a:ext cx="8380095" cy="1631216"/>
          </a:xfrm>
          <a:prstGeom prst="rect">
            <a:avLst/>
          </a:prstGeom>
          <a:noFill/>
        </p:spPr>
        <p:txBody>
          <a:bodyPr wrap="square" rtlCol="0">
            <a:spAutoFit/>
          </a:bodyPr>
          <a:lstStyle/>
          <a:p>
            <a:pPr lvl="2"/>
            <a:r>
              <a:rPr lang="en-US" sz="2000">
                <a:solidFill>
                  <a:schemeClr val="bg1"/>
                </a:solidFill>
              </a:rPr>
              <a:t>Sử dụng function trong Cơ sở dữ liệu Oracle để Load thông tin sách cũng như Tên thể loại lên giao diện</a:t>
            </a:r>
          </a:p>
          <a:p>
            <a:pPr lvl="2"/>
            <a:endParaRPr lang="en-US" sz="2000">
              <a:solidFill>
                <a:schemeClr val="bg1"/>
              </a:solidFill>
            </a:endParaRPr>
          </a:p>
          <a:p>
            <a:pPr lvl="2"/>
            <a:endParaRPr lang="en-US" sz="2000">
              <a:solidFill>
                <a:schemeClr val="bg1"/>
              </a:solidFill>
            </a:endParaRPr>
          </a:p>
          <a:p>
            <a:endParaRPr lang="en-US" sz="2000">
              <a:solidFill>
                <a:schemeClr val="bg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338727" y="1126759"/>
            <a:ext cx="6083935" cy="3310890"/>
          </a:xfrm>
          <a:prstGeom prst="rect">
            <a:avLst/>
          </a:prstGeom>
        </p:spPr>
      </p:pic>
    </p:spTree>
    <p:extLst>
      <p:ext uri="{BB962C8B-B14F-4D97-AF65-F5344CB8AC3E}">
        <p14:creationId xmlns:p14="http://schemas.microsoft.com/office/powerpoint/2010/main" val="1856939033"/>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38727" y="311151"/>
            <a:ext cx="8380095" cy="1323439"/>
          </a:xfrm>
          <a:prstGeom prst="rect">
            <a:avLst/>
          </a:prstGeom>
          <a:noFill/>
        </p:spPr>
        <p:txBody>
          <a:bodyPr wrap="square" rtlCol="0">
            <a:spAutoFit/>
          </a:bodyPr>
          <a:lstStyle/>
          <a:p>
            <a:pPr lvl="2"/>
            <a:r>
              <a:rPr lang="en-US" sz="2000" b="1" smtClean="0">
                <a:solidFill>
                  <a:schemeClr val="bg1"/>
                </a:solidFill>
              </a:rPr>
              <a:t>3.3.5 Giao diện thông tin khách hàng</a:t>
            </a:r>
            <a:endParaRPr lang="en-US" sz="2000">
              <a:solidFill>
                <a:schemeClr val="bg1"/>
              </a:solidFill>
            </a:endParaRPr>
          </a:p>
          <a:p>
            <a:pPr lvl="2"/>
            <a:endParaRPr lang="en-US" sz="2000">
              <a:solidFill>
                <a:schemeClr val="bg1"/>
              </a:solidFill>
            </a:endParaRPr>
          </a:p>
          <a:p>
            <a:pPr lvl="2"/>
            <a:endParaRPr lang="en-US" sz="2000">
              <a:solidFill>
                <a:schemeClr val="bg1"/>
              </a:solidFill>
            </a:endParaRPr>
          </a:p>
          <a:p>
            <a:endParaRPr lang="en-US" sz="2000">
              <a:solidFill>
                <a:schemeClr val="bg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468085" y="972870"/>
            <a:ext cx="5943600" cy="3070860"/>
          </a:xfrm>
          <a:prstGeom prst="rect">
            <a:avLst/>
          </a:prstGeom>
        </p:spPr>
      </p:pic>
    </p:spTree>
    <p:extLst>
      <p:ext uri="{BB962C8B-B14F-4D97-AF65-F5344CB8AC3E}">
        <p14:creationId xmlns:p14="http://schemas.microsoft.com/office/powerpoint/2010/main" val="2994291073"/>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TextBox 2"/>
          <p:cNvSpPr txBox="1"/>
          <p:nvPr/>
        </p:nvSpPr>
        <p:spPr>
          <a:xfrm>
            <a:off x="349613" y="1040808"/>
            <a:ext cx="8467816" cy="584775"/>
          </a:xfrm>
          <a:prstGeom prst="rect">
            <a:avLst/>
          </a:prstGeom>
          <a:noFill/>
        </p:spPr>
        <p:txBody>
          <a:bodyPr wrap="square" rtlCol="0">
            <a:spAutoFit/>
          </a:bodyPr>
          <a:lstStyle/>
          <a:p>
            <a:pPr lvl="0"/>
            <a:r>
              <a:rPr lang="en-US" sz="1800">
                <a:solidFill>
                  <a:schemeClr val="bg1"/>
                </a:solidFill>
              </a:rPr>
              <a:t>Chức năng thêm khách hàng</a:t>
            </a:r>
          </a:p>
          <a:p>
            <a:pPr lvl="0"/>
            <a:r>
              <a:rPr lang="en-US" smtClean="0">
                <a:solidFill>
                  <a:schemeClr val="bg1"/>
                </a:solidFill>
              </a:rPr>
              <a:t>:</a:t>
            </a:r>
            <a:endParaRPr lang="en-US">
              <a:solidFill>
                <a:schemeClr val="bg1"/>
              </a:solidFill>
            </a:endParaRPr>
          </a:p>
        </p:txBody>
      </p:sp>
      <p:sp>
        <p:nvSpPr>
          <p:cNvPr id="6" name="TextBox 5"/>
          <p:cNvSpPr txBox="1"/>
          <p:nvPr/>
        </p:nvSpPr>
        <p:spPr>
          <a:xfrm>
            <a:off x="412116" y="2022814"/>
            <a:ext cx="8467816" cy="584775"/>
          </a:xfrm>
          <a:prstGeom prst="rect">
            <a:avLst/>
          </a:prstGeom>
          <a:noFill/>
        </p:spPr>
        <p:txBody>
          <a:bodyPr wrap="square" rtlCol="0">
            <a:spAutoFit/>
          </a:bodyPr>
          <a:lstStyle/>
          <a:p>
            <a:pPr lvl="0"/>
            <a:r>
              <a:rPr lang="en-US" sz="1800">
                <a:solidFill>
                  <a:schemeClr val="bg1"/>
                </a:solidFill>
              </a:rPr>
              <a:t>Chức năng xóa khách hàng</a:t>
            </a:r>
          </a:p>
          <a:p>
            <a:pPr lvl="0"/>
            <a:r>
              <a:rPr lang="en-US" smtClean="0">
                <a:solidFill>
                  <a:schemeClr val="bg1"/>
                </a:solidFill>
              </a:rPr>
              <a:t>:</a:t>
            </a:r>
            <a:endParaRPr lang="en-US">
              <a:solidFill>
                <a:schemeClr val="bg1"/>
              </a:solidFill>
            </a:endParaRPr>
          </a:p>
        </p:txBody>
      </p:sp>
      <p:sp>
        <p:nvSpPr>
          <p:cNvPr id="7" name="TextBox 6"/>
          <p:cNvSpPr txBox="1"/>
          <p:nvPr/>
        </p:nvSpPr>
        <p:spPr>
          <a:xfrm>
            <a:off x="349613" y="3030936"/>
            <a:ext cx="8467816" cy="584775"/>
          </a:xfrm>
          <a:prstGeom prst="rect">
            <a:avLst/>
          </a:prstGeom>
          <a:noFill/>
        </p:spPr>
        <p:txBody>
          <a:bodyPr wrap="square" rtlCol="0">
            <a:spAutoFit/>
          </a:bodyPr>
          <a:lstStyle/>
          <a:p>
            <a:pPr lvl="0"/>
            <a:r>
              <a:rPr lang="en-US" sz="1800">
                <a:solidFill>
                  <a:schemeClr val="bg1"/>
                </a:solidFill>
              </a:rPr>
              <a:t>Chức năng cập nhật thông tin khách hàng</a:t>
            </a:r>
          </a:p>
          <a:p>
            <a:pPr lvl="0"/>
            <a:r>
              <a:rPr lang="en-US" smtClean="0">
                <a:solidFill>
                  <a:schemeClr val="bg1"/>
                </a:solidFill>
              </a:rPr>
              <a:t>:</a:t>
            </a:r>
            <a:endParaRPr lang="en-US">
              <a:solidFill>
                <a:schemeClr val="bg1"/>
              </a:solidFill>
            </a:endParaRPr>
          </a:p>
        </p:txBody>
      </p:sp>
      <p:sp>
        <p:nvSpPr>
          <p:cNvPr id="8" name="TextBox 7"/>
          <p:cNvSpPr txBox="1"/>
          <p:nvPr/>
        </p:nvSpPr>
        <p:spPr>
          <a:xfrm>
            <a:off x="305752" y="3918953"/>
            <a:ext cx="8467816" cy="307777"/>
          </a:xfrm>
          <a:prstGeom prst="rect">
            <a:avLst/>
          </a:prstGeom>
          <a:noFill/>
        </p:spPr>
        <p:txBody>
          <a:bodyPr wrap="square" rtlCol="0">
            <a:spAutoFit/>
          </a:bodyPr>
          <a:lstStyle/>
          <a:p>
            <a:pPr lvl="0"/>
            <a:r>
              <a:rPr lang="en-US" smtClean="0"/>
              <a:t>:</a:t>
            </a:r>
            <a:endParaRPr lang="en-US"/>
          </a:p>
        </p:txBody>
      </p:sp>
      <p:pic>
        <p:nvPicPr>
          <p:cNvPr id="17" name="Picture 16"/>
          <p:cNvPicPr/>
          <p:nvPr/>
        </p:nvPicPr>
        <p:blipFill>
          <a:blip r:embed="rId3"/>
          <a:stretch>
            <a:fillRect/>
          </a:stretch>
        </p:blipFill>
        <p:spPr>
          <a:xfrm>
            <a:off x="466634" y="1454950"/>
            <a:ext cx="5943600" cy="387350"/>
          </a:xfrm>
          <a:prstGeom prst="rect">
            <a:avLst/>
          </a:prstGeom>
        </p:spPr>
      </p:pic>
      <p:pic>
        <p:nvPicPr>
          <p:cNvPr id="18" name="Picture 17"/>
          <p:cNvPicPr/>
          <p:nvPr/>
        </p:nvPicPr>
        <p:blipFill>
          <a:blip r:embed="rId4"/>
          <a:stretch>
            <a:fillRect/>
          </a:stretch>
        </p:blipFill>
        <p:spPr>
          <a:xfrm>
            <a:off x="466634" y="2402541"/>
            <a:ext cx="3714750" cy="561975"/>
          </a:xfrm>
          <a:prstGeom prst="rect">
            <a:avLst/>
          </a:prstGeom>
        </p:spPr>
      </p:pic>
      <p:pic>
        <p:nvPicPr>
          <p:cNvPr id="19" name="Picture 18"/>
          <p:cNvPicPr/>
          <p:nvPr/>
        </p:nvPicPr>
        <p:blipFill>
          <a:blip r:embed="rId5"/>
          <a:stretch>
            <a:fillRect/>
          </a:stretch>
        </p:blipFill>
        <p:spPr>
          <a:xfrm>
            <a:off x="412116" y="3519767"/>
            <a:ext cx="5943600" cy="859790"/>
          </a:xfrm>
          <a:prstGeom prst="rect">
            <a:avLst/>
          </a:prstGeom>
        </p:spPr>
      </p:pic>
    </p:spTree>
    <p:extLst>
      <p:ext uri="{BB962C8B-B14F-4D97-AF65-F5344CB8AC3E}">
        <p14:creationId xmlns:p14="http://schemas.microsoft.com/office/powerpoint/2010/main" val="2519073984"/>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38727" y="311151"/>
            <a:ext cx="8380095" cy="1323439"/>
          </a:xfrm>
          <a:prstGeom prst="rect">
            <a:avLst/>
          </a:prstGeom>
          <a:noFill/>
        </p:spPr>
        <p:txBody>
          <a:bodyPr wrap="square" rtlCol="0">
            <a:spAutoFit/>
          </a:bodyPr>
          <a:lstStyle/>
          <a:p>
            <a:pPr lvl="2"/>
            <a:r>
              <a:rPr lang="en-US" sz="2000" b="1" smtClean="0">
                <a:solidFill>
                  <a:schemeClr val="bg1"/>
                </a:solidFill>
              </a:rPr>
              <a:t>3.3.5 </a:t>
            </a:r>
            <a:r>
              <a:rPr lang="en-US" sz="2000" b="1">
                <a:solidFill>
                  <a:schemeClr val="bg1"/>
                </a:solidFill>
              </a:rPr>
              <a:t>Giao diện Hóa đơn bán</a:t>
            </a:r>
            <a:endParaRPr lang="en-US" sz="2000">
              <a:solidFill>
                <a:schemeClr val="bg1"/>
              </a:solidFill>
            </a:endParaRPr>
          </a:p>
          <a:p>
            <a:pPr lvl="2"/>
            <a:endParaRPr lang="en-US" sz="2000">
              <a:solidFill>
                <a:schemeClr val="bg1"/>
              </a:solidFill>
            </a:endParaRPr>
          </a:p>
          <a:p>
            <a:pPr lvl="2"/>
            <a:endParaRPr lang="en-US" sz="2000">
              <a:solidFill>
                <a:schemeClr val="bg1"/>
              </a:solidFill>
            </a:endParaRPr>
          </a:p>
          <a:p>
            <a:endParaRPr lang="en-US" sz="2000">
              <a:solidFill>
                <a:schemeClr val="bg1"/>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338727" y="972870"/>
            <a:ext cx="5943600" cy="3171825"/>
          </a:xfrm>
          <a:prstGeom prst="rect">
            <a:avLst/>
          </a:prstGeom>
        </p:spPr>
      </p:pic>
    </p:spTree>
    <p:extLst>
      <p:ext uri="{BB962C8B-B14F-4D97-AF65-F5344CB8AC3E}">
        <p14:creationId xmlns:p14="http://schemas.microsoft.com/office/powerpoint/2010/main" val="74542644"/>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38727" y="311151"/>
            <a:ext cx="8380095" cy="1231106"/>
          </a:xfrm>
          <a:prstGeom prst="rect">
            <a:avLst/>
          </a:prstGeom>
          <a:noFill/>
        </p:spPr>
        <p:txBody>
          <a:bodyPr wrap="square" rtlCol="0">
            <a:spAutoFit/>
          </a:bodyPr>
          <a:lstStyle/>
          <a:p>
            <a:pPr lvl="0"/>
            <a:r>
              <a:rPr lang="en-US" sz="1800">
                <a:solidFill>
                  <a:schemeClr val="bg1"/>
                </a:solidFill>
              </a:rPr>
              <a:t>Với chức năng tìm kiếm hóa đơn theo ngày sử dụng function trong Oracle:</a:t>
            </a:r>
          </a:p>
          <a:p>
            <a:pPr lvl="2"/>
            <a:endParaRPr lang="en-US" sz="1800">
              <a:solidFill>
                <a:schemeClr val="bg1"/>
              </a:solidFill>
            </a:endParaRPr>
          </a:p>
          <a:p>
            <a:pPr lvl="2"/>
            <a:endParaRPr lang="en-US" sz="1800">
              <a:solidFill>
                <a:schemeClr val="bg1"/>
              </a:solidFill>
            </a:endParaRPr>
          </a:p>
          <a:p>
            <a:endParaRPr lang="en-US" sz="1800">
              <a:solidFill>
                <a:schemeClr val="bg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338727" y="926704"/>
            <a:ext cx="5943600" cy="3270885"/>
          </a:xfrm>
          <a:prstGeom prst="rect">
            <a:avLst/>
          </a:prstGeom>
        </p:spPr>
      </p:pic>
    </p:spTree>
    <p:extLst>
      <p:ext uri="{BB962C8B-B14F-4D97-AF65-F5344CB8AC3E}">
        <p14:creationId xmlns:p14="http://schemas.microsoft.com/office/powerpoint/2010/main" val="719628000"/>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38727" y="311151"/>
            <a:ext cx="8380095" cy="1477328"/>
          </a:xfrm>
          <a:prstGeom prst="rect">
            <a:avLst/>
          </a:prstGeom>
          <a:noFill/>
        </p:spPr>
        <p:txBody>
          <a:bodyPr wrap="square" rtlCol="0">
            <a:spAutoFit/>
          </a:bodyPr>
          <a:lstStyle/>
          <a:p>
            <a:r>
              <a:rPr lang="en-US" sz="1800">
                <a:solidFill>
                  <a:schemeClr val="bg1"/>
                </a:solidFill>
              </a:rPr>
              <a:t>Tìm kím theo mã khách hàng:</a:t>
            </a:r>
          </a:p>
          <a:p>
            <a:pPr lvl="0"/>
            <a:r>
              <a:rPr lang="en-US" sz="1800" smtClean="0">
                <a:solidFill>
                  <a:schemeClr val="bg1"/>
                </a:solidFill>
              </a:rPr>
              <a:t>:</a:t>
            </a:r>
            <a:endParaRPr lang="en-US" sz="1800">
              <a:solidFill>
                <a:schemeClr val="bg1"/>
              </a:solidFill>
            </a:endParaRPr>
          </a:p>
          <a:p>
            <a:pPr lvl="2"/>
            <a:endParaRPr lang="en-US" sz="1800">
              <a:solidFill>
                <a:schemeClr val="bg1"/>
              </a:solidFill>
            </a:endParaRPr>
          </a:p>
          <a:p>
            <a:pPr lvl="2"/>
            <a:endParaRPr lang="en-US" sz="1800">
              <a:solidFill>
                <a:schemeClr val="bg1"/>
              </a:solidFill>
            </a:endParaRPr>
          </a:p>
          <a:p>
            <a:endParaRPr lang="en-US" sz="1800">
              <a:solidFill>
                <a:schemeClr val="bg1"/>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338727" y="1049815"/>
            <a:ext cx="5943600" cy="3364865"/>
          </a:xfrm>
          <a:prstGeom prst="rect">
            <a:avLst/>
          </a:prstGeom>
        </p:spPr>
      </p:pic>
    </p:spTree>
    <p:extLst>
      <p:ext uri="{BB962C8B-B14F-4D97-AF65-F5344CB8AC3E}">
        <p14:creationId xmlns:p14="http://schemas.microsoft.com/office/powerpoint/2010/main" val="707004743"/>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11" name="Shape 78"/>
          <p:cNvSpPr txBox="1"/>
          <p:nvPr/>
        </p:nvSpPr>
        <p:spPr>
          <a:xfrm>
            <a:off x="333789" y="80531"/>
            <a:ext cx="4542220" cy="819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Sniglet" panose="04070505030100020000"/>
              <a:buChar char="✘"/>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1pPr>
            <a:lvl2pPr marR="0" lvl="1"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2pPr>
            <a:lvl3pPr marR="0" lvl="2"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3pPr>
            <a:lvl4pPr marR="0" lvl="3"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4pPr>
            <a:lvl5pPr marR="0" lvl="4"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5pPr>
            <a:lvl6pPr marR="0" lvl="5"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6pPr>
            <a:lvl7pPr marR="0" lvl="6"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7pPr>
            <a:lvl8pPr marR="0" lvl="7"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8pPr>
            <a:lvl9pPr marR="0" lvl="8"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9pPr>
          </a:lstStyle>
          <a:p>
            <a:pPr>
              <a:spcBef>
                <a:spcPts val="600"/>
              </a:spcBef>
              <a:buFont typeface="Sniglet" panose="04070505030100020000"/>
              <a:buNone/>
            </a:pPr>
            <a:r>
              <a:rPr lang="en-US" b="1" dirty="0" smtClean="0">
                <a:latin typeface="Times New Roman" panose="02020603050405020304" pitchFamily="18" charset="0"/>
                <a:cs typeface="Times New Roman" panose="02020603050405020304" pitchFamily="18" charset="0"/>
              </a:rPr>
              <a:t>1.1</a:t>
            </a:r>
            <a:r>
              <a:rPr lang="en-US" b="1" smtClean="0">
                <a:latin typeface="Times New Roman" panose="02020603050405020304" pitchFamily="18" charset="0"/>
                <a:cs typeface="Times New Roman" panose="02020603050405020304" pitchFamily="18" charset="0"/>
              </a:rPr>
              <a:t>. Mục đích của đồ án</a:t>
            </a:r>
            <a:endParaRPr lang="en-US" b="1" dirty="0" smtClean="0">
              <a:latin typeface="Times New Roman" panose="02020603050405020304" pitchFamily="18" charset="0"/>
              <a:cs typeface="Times New Roman" panose="02020603050405020304" pitchFamily="18" charset="0"/>
            </a:endParaRPr>
          </a:p>
        </p:txBody>
      </p:sp>
      <p:sp>
        <p:nvSpPr>
          <p:cNvPr id="2" name="Text Placeholder 1"/>
          <p:cNvSpPr>
            <a:spLocks noGrp="1"/>
          </p:cNvSpPr>
          <p:nvPr>
            <p:ph type="body" idx="1"/>
          </p:nvPr>
        </p:nvSpPr>
        <p:spPr>
          <a:xfrm>
            <a:off x="457200" y="900430"/>
            <a:ext cx="8229600" cy="3327400"/>
          </a:xfrm>
        </p:spPr>
        <p:txBody>
          <a:bodyPr/>
          <a:lstStyle/>
          <a:p>
            <a:pPr lvl="0"/>
            <a:r>
              <a:rPr lang="en-US" smtClean="0"/>
              <a:t>    Xây </a:t>
            </a:r>
            <a:r>
              <a:rPr lang="en-US"/>
              <a:t>dựng hệ thống dễ sử dụng, hoạt động ổn định và chính xác.</a:t>
            </a:r>
          </a:p>
          <a:p>
            <a:pPr lvl="0"/>
            <a:r>
              <a:rPr lang="en-US" smtClean="0"/>
              <a:t>     Quản </a:t>
            </a:r>
            <a:r>
              <a:rPr lang="en-US"/>
              <a:t>lý hệ thống dữ liệu bao gồm việc cập nhật và quản lý sản phẩm, hóa đơn, khách hàng, nhân viên một cách chính xác và nhanh chóng.</a:t>
            </a:r>
          </a:p>
          <a:p>
            <a:pPr lvl="0"/>
            <a:r>
              <a:rPr lang="en-US" smtClean="0"/>
              <a:t>     Quản </a:t>
            </a:r>
            <a:r>
              <a:rPr lang="en-US"/>
              <a:t>lý tình hình họat động của cửa hàng: nhập hàng, xuất hóa đơn, khách hàng, doanh số, sản phẩm,…</a:t>
            </a:r>
          </a:p>
          <a:p>
            <a:pPr lvl="0"/>
            <a:r>
              <a:rPr lang="en-US" smtClean="0"/>
              <a:t>     Các </a:t>
            </a:r>
            <a:r>
              <a:rPr lang="en-US"/>
              <a:t>chức năng tìm kiếm và thống kê thông tin được sử dụng dễ dàng và nhanh chóng.</a:t>
            </a:r>
          </a:p>
          <a:p>
            <a:pPr lvl="0"/>
            <a:r>
              <a:rPr lang="en-US" smtClean="0"/>
              <a:t>     Hỗ </a:t>
            </a:r>
            <a:r>
              <a:rPr lang="en-US"/>
              <a:t>trợ quản lí giám sát hệ thống, quản lí Database, có thể cấp quyền cho nội bộ nhân viên của cửa hàng. Quản lí việc truy xuất cơ sở dữ liệu.</a:t>
            </a:r>
          </a:p>
        </p:txBody>
      </p:sp>
    </p:spTree>
  </p:cSld>
  <p:clrMapOvr>
    <a:masterClrMapping/>
  </p:clrMapOvr>
  <mc:AlternateContent xmlns:mc="http://schemas.openxmlformats.org/markup-compatibility/2006" xmlns:p14="http://schemas.microsoft.com/office/powerpoint/2010/main">
    <mc:Choice Requires="p14">
      <p:transition spd="slow" p14:dur="1100">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80">
                                          <p:stCondLst>
                                            <p:cond delay="0"/>
                                          </p:stCondLst>
                                        </p:cTn>
                                        <p:tgtEl>
                                          <p:spTgt spid="11">
                                            <p:txEl>
                                              <p:pRg st="0" end="0"/>
                                            </p:txEl>
                                          </p:spTgt>
                                        </p:tgtEl>
                                      </p:cBhvr>
                                    </p:animEffect>
                                    <p:anim calcmode="lin" valueType="num">
                                      <p:cBhvr>
                                        <p:cTn id="8"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xEl>
                                              <p:pRg st="0" end="0"/>
                                            </p:txEl>
                                          </p:spTgt>
                                        </p:tgtEl>
                                      </p:cBhvr>
                                      <p:to x="100000" y="60000"/>
                                    </p:animScale>
                                    <p:animScale>
                                      <p:cBhvr>
                                        <p:cTn id="14" dur="166" decel="50000">
                                          <p:stCondLst>
                                            <p:cond delay="676"/>
                                          </p:stCondLst>
                                        </p:cTn>
                                        <p:tgtEl>
                                          <p:spTgt spid="11">
                                            <p:txEl>
                                              <p:pRg st="0" end="0"/>
                                            </p:txEl>
                                          </p:spTgt>
                                        </p:tgtEl>
                                      </p:cBhvr>
                                      <p:to x="100000" y="100000"/>
                                    </p:animScale>
                                    <p:animScale>
                                      <p:cBhvr>
                                        <p:cTn id="15" dur="26">
                                          <p:stCondLst>
                                            <p:cond delay="1312"/>
                                          </p:stCondLst>
                                        </p:cTn>
                                        <p:tgtEl>
                                          <p:spTgt spid="11">
                                            <p:txEl>
                                              <p:pRg st="0" end="0"/>
                                            </p:txEl>
                                          </p:spTgt>
                                        </p:tgtEl>
                                      </p:cBhvr>
                                      <p:to x="100000" y="80000"/>
                                    </p:animScale>
                                    <p:animScale>
                                      <p:cBhvr>
                                        <p:cTn id="16" dur="166" decel="50000">
                                          <p:stCondLst>
                                            <p:cond delay="1338"/>
                                          </p:stCondLst>
                                        </p:cTn>
                                        <p:tgtEl>
                                          <p:spTgt spid="11">
                                            <p:txEl>
                                              <p:pRg st="0" end="0"/>
                                            </p:txEl>
                                          </p:spTgt>
                                        </p:tgtEl>
                                      </p:cBhvr>
                                      <p:to x="100000" y="100000"/>
                                    </p:animScale>
                                    <p:animScale>
                                      <p:cBhvr>
                                        <p:cTn id="17" dur="26">
                                          <p:stCondLst>
                                            <p:cond delay="1642"/>
                                          </p:stCondLst>
                                        </p:cTn>
                                        <p:tgtEl>
                                          <p:spTgt spid="11">
                                            <p:txEl>
                                              <p:pRg st="0" end="0"/>
                                            </p:txEl>
                                          </p:spTgt>
                                        </p:tgtEl>
                                      </p:cBhvr>
                                      <p:to x="100000" y="90000"/>
                                    </p:animScale>
                                    <p:animScale>
                                      <p:cBhvr>
                                        <p:cTn id="18" dur="166" decel="50000">
                                          <p:stCondLst>
                                            <p:cond delay="1668"/>
                                          </p:stCondLst>
                                        </p:cTn>
                                        <p:tgtEl>
                                          <p:spTgt spid="11">
                                            <p:txEl>
                                              <p:pRg st="0" end="0"/>
                                            </p:txEl>
                                          </p:spTgt>
                                        </p:tgtEl>
                                      </p:cBhvr>
                                      <p:to x="100000" y="100000"/>
                                    </p:animScale>
                                    <p:animScale>
                                      <p:cBhvr>
                                        <p:cTn id="19" dur="26">
                                          <p:stCondLst>
                                            <p:cond delay="1808"/>
                                          </p:stCondLst>
                                        </p:cTn>
                                        <p:tgtEl>
                                          <p:spTgt spid="11">
                                            <p:txEl>
                                              <p:pRg st="0" end="0"/>
                                            </p:txEl>
                                          </p:spTgt>
                                        </p:tgtEl>
                                      </p:cBhvr>
                                      <p:to x="100000" y="95000"/>
                                    </p:animScale>
                                    <p:animScale>
                                      <p:cBhvr>
                                        <p:cTn id="20" dur="166" decel="50000">
                                          <p:stCondLst>
                                            <p:cond delay="1834"/>
                                          </p:stCondLst>
                                        </p:cTn>
                                        <p:tgtEl>
                                          <p:spTgt spid="11">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38727" y="311151"/>
            <a:ext cx="8380095" cy="1323439"/>
          </a:xfrm>
          <a:prstGeom prst="rect">
            <a:avLst/>
          </a:prstGeom>
          <a:noFill/>
        </p:spPr>
        <p:txBody>
          <a:bodyPr wrap="square" rtlCol="0">
            <a:spAutoFit/>
          </a:bodyPr>
          <a:lstStyle/>
          <a:p>
            <a:pPr lvl="2"/>
            <a:r>
              <a:rPr lang="en-US" sz="2000" b="1" smtClean="0">
                <a:solidFill>
                  <a:schemeClr val="bg1"/>
                </a:solidFill>
              </a:rPr>
              <a:t>3.3.7Giao </a:t>
            </a:r>
            <a:r>
              <a:rPr lang="en-US" sz="2000" b="1">
                <a:solidFill>
                  <a:schemeClr val="bg1"/>
                </a:solidFill>
              </a:rPr>
              <a:t>diện Hóa đơn nhập</a:t>
            </a:r>
            <a:endParaRPr lang="en-US" sz="2000">
              <a:solidFill>
                <a:schemeClr val="bg1"/>
              </a:solidFill>
            </a:endParaRPr>
          </a:p>
          <a:p>
            <a:pPr lvl="2"/>
            <a:endParaRPr lang="en-US" sz="2000">
              <a:solidFill>
                <a:schemeClr val="bg1"/>
              </a:solidFill>
            </a:endParaRPr>
          </a:p>
          <a:p>
            <a:pPr lvl="2"/>
            <a:endParaRPr lang="en-US" sz="2000">
              <a:solidFill>
                <a:schemeClr val="bg1"/>
              </a:solidFill>
            </a:endParaRPr>
          </a:p>
          <a:p>
            <a:endParaRPr lang="en-US" sz="2000">
              <a:solidFill>
                <a:schemeClr val="bg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338727" y="972870"/>
            <a:ext cx="5943600" cy="3166745"/>
          </a:xfrm>
          <a:prstGeom prst="rect">
            <a:avLst/>
          </a:prstGeom>
        </p:spPr>
      </p:pic>
    </p:spTree>
    <p:extLst>
      <p:ext uri="{BB962C8B-B14F-4D97-AF65-F5344CB8AC3E}">
        <p14:creationId xmlns:p14="http://schemas.microsoft.com/office/powerpoint/2010/main" val="151172721"/>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38727" y="311151"/>
            <a:ext cx="8380095" cy="1754326"/>
          </a:xfrm>
          <a:prstGeom prst="rect">
            <a:avLst/>
          </a:prstGeom>
          <a:noFill/>
        </p:spPr>
        <p:txBody>
          <a:bodyPr wrap="square" rtlCol="0">
            <a:spAutoFit/>
          </a:bodyPr>
          <a:lstStyle/>
          <a:p>
            <a:pPr lvl="0"/>
            <a:r>
              <a:rPr lang="en-US" sz="1800">
                <a:solidFill>
                  <a:schemeClr val="bg1"/>
                </a:solidFill>
              </a:rPr>
              <a:t>Sử dụng function trong Oracle để tìm kiếm các Hóa đơn nhập theo ngày</a:t>
            </a:r>
          </a:p>
          <a:p>
            <a:r>
              <a:rPr lang="en-US" sz="1800" smtClean="0">
                <a:solidFill>
                  <a:schemeClr val="bg1"/>
                </a:solidFill>
              </a:rPr>
              <a:t>:</a:t>
            </a:r>
            <a:endParaRPr lang="en-US" sz="1800">
              <a:solidFill>
                <a:schemeClr val="bg1"/>
              </a:solidFill>
            </a:endParaRPr>
          </a:p>
          <a:p>
            <a:pPr lvl="0"/>
            <a:r>
              <a:rPr lang="en-US" sz="1800" smtClean="0">
                <a:solidFill>
                  <a:schemeClr val="bg1"/>
                </a:solidFill>
              </a:rPr>
              <a:t>:</a:t>
            </a:r>
            <a:endParaRPr lang="en-US" sz="1800">
              <a:solidFill>
                <a:schemeClr val="bg1"/>
              </a:solidFill>
            </a:endParaRPr>
          </a:p>
          <a:p>
            <a:pPr lvl="2"/>
            <a:endParaRPr lang="en-US" sz="1800">
              <a:solidFill>
                <a:schemeClr val="bg1"/>
              </a:solidFill>
            </a:endParaRPr>
          </a:p>
          <a:p>
            <a:pPr lvl="2"/>
            <a:endParaRPr lang="en-US" sz="1800">
              <a:solidFill>
                <a:schemeClr val="bg1"/>
              </a:solidFill>
            </a:endParaRPr>
          </a:p>
          <a:p>
            <a:endParaRPr lang="en-US" sz="1800">
              <a:solidFill>
                <a:schemeClr val="bg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446314" y="906508"/>
            <a:ext cx="5943600" cy="3265170"/>
          </a:xfrm>
          <a:prstGeom prst="rect">
            <a:avLst/>
          </a:prstGeom>
        </p:spPr>
      </p:pic>
    </p:spTree>
    <p:extLst>
      <p:ext uri="{BB962C8B-B14F-4D97-AF65-F5344CB8AC3E}">
        <p14:creationId xmlns:p14="http://schemas.microsoft.com/office/powerpoint/2010/main" val="498266907"/>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2" name="Text Box 1"/>
          <p:cNvSpPr txBox="1"/>
          <p:nvPr/>
        </p:nvSpPr>
        <p:spPr>
          <a:xfrm>
            <a:off x="338727" y="311151"/>
            <a:ext cx="8380095" cy="1754326"/>
          </a:xfrm>
          <a:prstGeom prst="rect">
            <a:avLst/>
          </a:prstGeom>
          <a:noFill/>
        </p:spPr>
        <p:txBody>
          <a:bodyPr wrap="square" rtlCol="0">
            <a:spAutoFit/>
          </a:bodyPr>
          <a:lstStyle/>
          <a:p>
            <a:pPr lvl="0"/>
            <a:r>
              <a:rPr lang="en-US" sz="1800">
                <a:solidFill>
                  <a:schemeClr val="bg1"/>
                </a:solidFill>
              </a:rPr>
              <a:t>Tìm kiếm theo mã nhân viên</a:t>
            </a:r>
          </a:p>
          <a:p>
            <a:r>
              <a:rPr lang="en-US" sz="1800" smtClean="0">
                <a:solidFill>
                  <a:schemeClr val="bg1"/>
                </a:solidFill>
              </a:rPr>
              <a:t>:</a:t>
            </a:r>
            <a:endParaRPr lang="en-US" sz="1800">
              <a:solidFill>
                <a:schemeClr val="bg1"/>
              </a:solidFill>
            </a:endParaRPr>
          </a:p>
          <a:p>
            <a:pPr lvl="0"/>
            <a:r>
              <a:rPr lang="en-US" sz="1800" smtClean="0">
                <a:solidFill>
                  <a:schemeClr val="bg1"/>
                </a:solidFill>
              </a:rPr>
              <a:t>:</a:t>
            </a:r>
            <a:endParaRPr lang="en-US" sz="1800">
              <a:solidFill>
                <a:schemeClr val="bg1"/>
              </a:solidFill>
            </a:endParaRPr>
          </a:p>
          <a:p>
            <a:pPr lvl="2"/>
            <a:endParaRPr lang="en-US" sz="1800">
              <a:solidFill>
                <a:schemeClr val="bg1"/>
              </a:solidFill>
            </a:endParaRPr>
          </a:p>
          <a:p>
            <a:pPr lvl="2"/>
            <a:endParaRPr lang="en-US" sz="1800">
              <a:solidFill>
                <a:schemeClr val="bg1"/>
              </a:solidFill>
            </a:endParaRPr>
          </a:p>
          <a:p>
            <a:endParaRPr lang="en-US" sz="1800">
              <a:solidFill>
                <a:schemeClr val="bg1"/>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3"/>
          <a:stretch>
            <a:fillRect/>
          </a:stretch>
        </p:blipFill>
        <p:spPr>
          <a:xfrm>
            <a:off x="338727" y="1006338"/>
            <a:ext cx="5943600" cy="3174365"/>
          </a:xfrm>
          <a:prstGeom prst="rect">
            <a:avLst/>
          </a:prstGeom>
        </p:spPr>
      </p:pic>
    </p:spTree>
    <p:extLst>
      <p:ext uri="{BB962C8B-B14F-4D97-AF65-F5344CB8AC3E}">
        <p14:creationId xmlns:p14="http://schemas.microsoft.com/office/powerpoint/2010/main" val="3835656806"/>
      </p:ext>
    </p:extLst>
  </p:cSld>
  <p:clrMapOvr>
    <a:masterClrMapping/>
  </p:clrMapOvr>
  <mc:AlternateContent xmlns:mc="http://schemas.openxmlformats.org/markup-compatibility/2006" xmlns:p14="http://schemas.microsoft.com/office/powerpoint/2010/main">
    <mc:Choice Requires="p14">
      <p:transition spd="slow" p14:dur="11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a:t>TỔNG KẾT</a:t>
            </a:r>
            <a:r>
              <a:rPr lang="en-US"/>
              <a:t/>
            </a:r>
            <a:br>
              <a:rPr lang="en-US"/>
            </a:br>
            <a:r>
              <a:rPr lang="en-US" smtClean="0"/>
              <a:t>!</a:t>
            </a:r>
            <a:r>
              <a:rPr lang="en-US"/>
              <a:t/>
            </a:r>
            <a:br>
              <a:rPr lang="en-US"/>
            </a:br>
            <a:endParaRPr lang="en-US"/>
          </a:p>
        </p:txBody>
      </p:sp>
      <p:sp>
        <p:nvSpPr>
          <p:cNvPr id="3" name="Text Placeholder 2"/>
          <p:cNvSpPr>
            <a:spLocks noGrp="1"/>
          </p:cNvSpPr>
          <p:nvPr>
            <p:ph type="body" idx="1"/>
          </p:nvPr>
        </p:nvSpPr>
        <p:spPr/>
        <p:txBody>
          <a:bodyPr/>
          <a:lstStyle/>
          <a:p>
            <a:pPr>
              <a:buNone/>
            </a:pPr>
            <a:r>
              <a:rPr lang="en-US"/>
              <a:t>Sau một thời gian học tập và tìm hiểu nhóm chúng em đã hoàn thành đề tài. </a:t>
            </a:r>
            <a:br>
              <a:rPr lang="en-US"/>
            </a:br>
            <a:r>
              <a:rPr lang="en-US"/>
              <a:t>Trong quá trình thực hiện còn rất nhiều thiếu sót và áp dụng các kỹ thuật được học chưa được tối ưu.</a:t>
            </a:r>
            <a:br>
              <a:rPr lang="en-US"/>
            </a:br>
            <a:r>
              <a:rPr lang="en-US"/>
              <a:t>Kết thúc phần báo cáo em mong cô góp ý và bổ sung những gì còn thiếu sót trong chương trình cũng như những thiếu sót trong phần báo cáo.</a:t>
            </a:r>
            <a:br>
              <a:rPr lang="en-US"/>
            </a:br>
            <a:r>
              <a:rPr lang="en-US"/>
              <a:t> </a:t>
            </a:r>
            <a:br>
              <a:rPr lang="en-US"/>
            </a:br>
            <a:r>
              <a:rPr lang="en-US"/>
              <a:t>EM XIN TRÂN TRỌNG CẢM ƠN</a:t>
            </a:r>
          </a:p>
        </p:txBody>
      </p:sp>
    </p:spTree>
    <p:extLst>
      <p:ext uri="{BB962C8B-B14F-4D97-AF65-F5344CB8AC3E}">
        <p14:creationId xmlns:p14="http://schemas.microsoft.com/office/powerpoint/2010/main" val="26140025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ctrTitle" idx="4294967295"/>
          </p:nvPr>
        </p:nvSpPr>
        <p:spPr>
          <a:xfrm>
            <a:off x="1822500" y="1202350"/>
            <a:ext cx="5457000" cy="1159799"/>
          </a:xfrm>
          <a:prstGeom prst="rect">
            <a:avLst/>
          </a:prstGeom>
          <a:noFill/>
          <a:ln>
            <a:noFill/>
          </a:ln>
        </p:spPr>
        <p:txBody>
          <a:bodyPr lIns="91425" tIns="91425" rIns="91425" bIns="91425" anchor="t" anchorCtr="0">
            <a:noAutofit/>
          </a:bodyPr>
          <a:lstStyle/>
          <a:p>
            <a:pPr lvl="0" rtl="0">
              <a:spcBef>
                <a:spcPts val="0"/>
              </a:spcBef>
              <a:buNone/>
            </a:pPr>
            <a:r>
              <a:rPr lang="en-GB" sz="4800" dirty="0" err="1" smtClean="0"/>
              <a:t>thankkkkkKs</a:t>
            </a:r>
            <a:r>
              <a:rPr lang="en-GB" sz="4800" dirty="0"/>
              <a:t>!</a:t>
            </a:r>
          </a:p>
        </p:txBody>
      </p:sp>
      <p:sp>
        <p:nvSpPr>
          <p:cNvPr id="268" name="Shape 268"/>
          <p:cNvSpPr txBox="1">
            <a:spLocks noGrp="1"/>
          </p:cNvSpPr>
          <p:nvPr>
            <p:ph type="subTitle" idx="4294967295"/>
          </p:nvPr>
        </p:nvSpPr>
        <p:spPr>
          <a:xfrm>
            <a:off x="1275150" y="2376678"/>
            <a:ext cx="6593700" cy="2327099"/>
          </a:xfrm>
          <a:prstGeom prst="rect">
            <a:avLst/>
          </a:prstGeom>
          <a:noFill/>
          <a:ln>
            <a:noFill/>
          </a:ln>
        </p:spPr>
        <p:txBody>
          <a:bodyPr lIns="91425" tIns="91425" rIns="91425" bIns="91425" anchor="t" anchorCtr="0">
            <a:noAutofit/>
          </a:bodyPr>
          <a:lstStyle/>
          <a:p>
            <a:pPr lvl="0" algn="ctr" rtl="0">
              <a:spcBef>
                <a:spcPts val="0"/>
              </a:spcBef>
              <a:buNone/>
            </a:pPr>
            <a:r>
              <a:rPr lang="en-GB" sz="3600" b="1" dirty="0"/>
              <a:t>Any questions?</a:t>
            </a:r>
          </a:p>
          <a:p>
            <a:pPr lvl="0" algn="ctr" rtl="0">
              <a:spcBef>
                <a:spcPts val="0"/>
              </a:spcBef>
              <a:buNone/>
            </a:pPr>
            <a:endParaRPr dirty="0">
              <a:solidFill>
                <a:schemeClr val="lt1"/>
              </a:solidFill>
            </a:endParaRPr>
          </a:p>
        </p:txBody>
      </p:sp>
      <p:sp>
        <p:nvSpPr>
          <p:cNvPr id="269" name="Shape 269"/>
          <p:cNvSpPr/>
          <p:nvPr/>
        </p:nvSpPr>
        <p:spPr>
          <a:xfrm>
            <a:off x="4207273" y="603475"/>
            <a:ext cx="687463" cy="691589"/>
          </a:xfrm>
          <a:custGeom>
            <a:avLst/>
            <a:gdLst/>
            <a:ahLst/>
            <a:cxnLst/>
            <a:rect l="0" t="0" r="0" b="0"/>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70" name="Shape 270"/>
          <p:cNvSpPr/>
          <p:nvPr/>
        </p:nvSpPr>
        <p:spPr>
          <a:xfrm>
            <a:off x="3799401" y="2051575"/>
            <a:ext cx="1442480" cy="102977"/>
          </a:xfrm>
          <a:custGeom>
            <a:avLst/>
            <a:gdLst/>
            <a:ahLst/>
            <a:cxnLst/>
            <a:rect l="0" t="0" r="0" b="0"/>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4" name="Picture 3"/>
          <p:cNvPicPr>
            <a:picLocks noChangeAspect="1"/>
          </p:cNvPicPr>
          <p:nvPr/>
        </p:nvPicPr>
        <p:blipFill>
          <a:blip r:embed="rId3"/>
          <a:stretch>
            <a:fillRect/>
          </a:stretch>
        </p:blipFill>
        <p:spPr>
          <a:xfrm>
            <a:off x="3317066" y="3041561"/>
            <a:ext cx="2617075" cy="1962807"/>
          </a:xfrm>
          <a:prstGeom prst="rect">
            <a:avLst/>
          </a:prstGeom>
          <a:effectLst>
            <a:glow rad="127000">
              <a:schemeClr val="tx1"/>
            </a:glow>
            <a:outerShdw blurRad="50800" dist="50800" dir="5400000" algn="ctr" rotWithShape="0">
              <a:schemeClr val="bg2"/>
            </a:outerShdw>
          </a:effectLst>
        </p:spPr>
      </p:pic>
    </p:spTree>
  </p:cSld>
  <p:clrMapOvr>
    <a:masterClrMapping/>
  </p:clrMapOvr>
  <mc:AlternateContent xmlns:mc="http://schemas.openxmlformats.org/markup-compatibility/2006" xmlns:p14="http://schemas.microsoft.com/office/powerpoint/2010/main">
    <mc:Choice Requires="p14">
      <p:transition spd="slow" p14:dur="16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Shape 84"/>
          <p:cNvSpPr txBox="1">
            <a:spLocks noGrp="1"/>
          </p:cNvSpPr>
          <p:nvPr>
            <p:ph type="body" idx="1"/>
          </p:nvPr>
        </p:nvSpPr>
        <p:spPr>
          <a:xfrm>
            <a:off x="421238" y="621784"/>
            <a:ext cx="8229600" cy="4412831"/>
          </a:xfrm>
          <a:prstGeom prst="rect">
            <a:avLst/>
          </a:prstGeom>
          <a:ln>
            <a:solidFill>
              <a:schemeClr val="accent1"/>
            </a:solidFill>
          </a:ln>
        </p:spPr>
        <p:txBody>
          <a:bodyPr lIns="91425" tIns="91425" rIns="91425" bIns="91425" anchor="t" anchorCtr="0">
            <a:noAutofit/>
          </a:bodyPr>
          <a:lstStyle/>
          <a:p>
            <a:pPr lvl="0"/>
            <a:r>
              <a:rPr lang="en-US" smtClean="0"/>
              <a:t>    Giao </a:t>
            </a:r>
            <a:r>
              <a:rPr lang="en-US"/>
              <a:t>diện : phải thân thiện, dễ sử dụng.</a:t>
            </a:r>
          </a:p>
          <a:p>
            <a:pPr lvl="0"/>
            <a:r>
              <a:rPr lang="en-US" smtClean="0"/>
              <a:t>    Khi </a:t>
            </a:r>
            <a:r>
              <a:rPr lang="en-US"/>
              <a:t>thay đổi 1 chức năng thì  không làm ảnh hưởng đến các chức năng khác.</a:t>
            </a:r>
          </a:p>
          <a:p>
            <a:pPr lvl="0"/>
            <a:r>
              <a:rPr lang="en-US" smtClean="0"/>
              <a:t>   Ứng </a:t>
            </a:r>
            <a:r>
              <a:rPr lang="en-US"/>
              <a:t>dụng được xây dụng bằng ngôn ngữ Java sử dụng Hệ quản trị Cơ sở dữ liệu Oracle.</a:t>
            </a:r>
          </a:p>
          <a:p>
            <a:pPr lvl="0"/>
            <a:r>
              <a:rPr lang="en-US" smtClean="0"/>
              <a:t>   Ứng </a:t>
            </a:r>
            <a:r>
              <a:rPr lang="en-US"/>
              <a:t>dụng thực hiện các chức năng như xem thông tin sản phẩm, xem thông tin khách nhân viên, khách hàng, nhà cung cấp. Truy xuất các hóa đơn của cửa hàng như: Hóa đơn bán, hóa đơn nhập.</a:t>
            </a:r>
          </a:p>
          <a:p>
            <a:pPr lvl="0"/>
            <a:r>
              <a:rPr lang="en-US" smtClean="0"/>
              <a:t>    Sẽ </a:t>
            </a:r>
            <a:r>
              <a:rPr lang="en-US"/>
              <a:t>có các chức năng riêng giành cho quản lý cửa hàng như: Xem được các thông tin của Database, Session, thông tin của User,… . Có thể tạo các Tablespace, Profile, tạo User mới, phân quyền và gán quyền cho từng user cụ thể.</a:t>
            </a:r>
          </a:p>
          <a:p>
            <a:pPr lvl="0"/>
            <a:r>
              <a:rPr lang="en-US" smtClean="0"/>
              <a:t>   Có </a:t>
            </a:r>
            <a:r>
              <a:rPr lang="en-US"/>
              <a:t>chức năng ghi lại lịch sử đăng nhập của từng user khi login vào ứng dụng.</a:t>
            </a:r>
          </a:p>
        </p:txBody>
      </p:sp>
      <p:sp>
        <p:nvSpPr>
          <p:cNvPr id="85" name="Shape 85"/>
          <p:cNvSpPr/>
          <p:nvPr/>
        </p:nvSpPr>
        <p:spPr>
          <a:xfrm>
            <a:off x="4141691" y="65070"/>
            <a:ext cx="788694" cy="80519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4359783" y="270079"/>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 name="Shape 78"/>
          <p:cNvSpPr txBox="1"/>
          <p:nvPr/>
        </p:nvSpPr>
        <p:spPr>
          <a:xfrm>
            <a:off x="421238" y="65070"/>
            <a:ext cx="4542220" cy="819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Sniglet" panose="04070505030100020000"/>
              <a:buChar char="✘"/>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1pPr>
            <a:lvl2pPr marR="0" lvl="1"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2pPr>
            <a:lvl3pPr marR="0" lvl="2"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3pPr>
            <a:lvl4pPr marR="0" lvl="3"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4pPr>
            <a:lvl5pPr marR="0" lvl="4"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5pPr>
            <a:lvl6pPr marR="0" lvl="5"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6pPr>
            <a:lvl7pPr marR="0" lvl="6"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7pPr>
            <a:lvl8pPr marR="0" lvl="7"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8pPr>
            <a:lvl9pPr marR="0" lvl="8"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9pPr>
          </a:lstStyle>
          <a:p>
            <a:pPr>
              <a:spcBef>
                <a:spcPts val="600"/>
              </a:spcBef>
              <a:buNone/>
            </a:pPr>
            <a:r>
              <a:rPr lang="en-US" b="1" dirty="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1.2</a:t>
            </a:r>
            <a:r>
              <a:rPr lang="en-US" b="1">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 </a:t>
            </a:r>
            <a:r>
              <a:rPr lang="en-US" b="1"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Nội dung chi tiết</a:t>
            </a:r>
            <a:endParaRPr lang="en-US" b="1" dirty="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1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80">
                                          <p:stCondLst>
                                            <p:cond delay="0"/>
                                          </p:stCondLst>
                                        </p:cTn>
                                        <p:tgtEl>
                                          <p:spTgt spid="11">
                                            <p:txEl>
                                              <p:pRg st="0" end="0"/>
                                            </p:txEl>
                                          </p:spTgt>
                                        </p:tgtEl>
                                      </p:cBhvr>
                                    </p:animEffect>
                                    <p:anim calcmode="lin" valueType="num">
                                      <p:cBhvr>
                                        <p:cTn id="8"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xEl>
                                              <p:pRg st="0" end="0"/>
                                            </p:txEl>
                                          </p:spTgt>
                                        </p:tgtEl>
                                      </p:cBhvr>
                                      <p:to x="100000" y="60000"/>
                                    </p:animScale>
                                    <p:animScale>
                                      <p:cBhvr>
                                        <p:cTn id="14" dur="166" decel="50000">
                                          <p:stCondLst>
                                            <p:cond delay="676"/>
                                          </p:stCondLst>
                                        </p:cTn>
                                        <p:tgtEl>
                                          <p:spTgt spid="11">
                                            <p:txEl>
                                              <p:pRg st="0" end="0"/>
                                            </p:txEl>
                                          </p:spTgt>
                                        </p:tgtEl>
                                      </p:cBhvr>
                                      <p:to x="100000" y="100000"/>
                                    </p:animScale>
                                    <p:animScale>
                                      <p:cBhvr>
                                        <p:cTn id="15" dur="26">
                                          <p:stCondLst>
                                            <p:cond delay="1312"/>
                                          </p:stCondLst>
                                        </p:cTn>
                                        <p:tgtEl>
                                          <p:spTgt spid="11">
                                            <p:txEl>
                                              <p:pRg st="0" end="0"/>
                                            </p:txEl>
                                          </p:spTgt>
                                        </p:tgtEl>
                                      </p:cBhvr>
                                      <p:to x="100000" y="80000"/>
                                    </p:animScale>
                                    <p:animScale>
                                      <p:cBhvr>
                                        <p:cTn id="16" dur="166" decel="50000">
                                          <p:stCondLst>
                                            <p:cond delay="1338"/>
                                          </p:stCondLst>
                                        </p:cTn>
                                        <p:tgtEl>
                                          <p:spTgt spid="11">
                                            <p:txEl>
                                              <p:pRg st="0" end="0"/>
                                            </p:txEl>
                                          </p:spTgt>
                                        </p:tgtEl>
                                      </p:cBhvr>
                                      <p:to x="100000" y="100000"/>
                                    </p:animScale>
                                    <p:animScale>
                                      <p:cBhvr>
                                        <p:cTn id="17" dur="26">
                                          <p:stCondLst>
                                            <p:cond delay="1642"/>
                                          </p:stCondLst>
                                        </p:cTn>
                                        <p:tgtEl>
                                          <p:spTgt spid="11">
                                            <p:txEl>
                                              <p:pRg st="0" end="0"/>
                                            </p:txEl>
                                          </p:spTgt>
                                        </p:tgtEl>
                                      </p:cBhvr>
                                      <p:to x="100000" y="90000"/>
                                    </p:animScale>
                                    <p:animScale>
                                      <p:cBhvr>
                                        <p:cTn id="18" dur="166" decel="50000">
                                          <p:stCondLst>
                                            <p:cond delay="1668"/>
                                          </p:stCondLst>
                                        </p:cTn>
                                        <p:tgtEl>
                                          <p:spTgt spid="11">
                                            <p:txEl>
                                              <p:pRg st="0" end="0"/>
                                            </p:txEl>
                                          </p:spTgt>
                                        </p:tgtEl>
                                      </p:cBhvr>
                                      <p:to x="100000" y="100000"/>
                                    </p:animScale>
                                    <p:animScale>
                                      <p:cBhvr>
                                        <p:cTn id="19" dur="26">
                                          <p:stCondLst>
                                            <p:cond delay="1808"/>
                                          </p:stCondLst>
                                        </p:cTn>
                                        <p:tgtEl>
                                          <p:spTgt spid="11">
                                            <p:txEl>
                                              <p:pRg st="0" end="0"/>
                                            </p:txEl>
                                          </p:spTgt>
                                        </p:tgtEl>
                                      </p:cBhvr>
                                      <p:to x="100000" y="95000"/>
                                    </p:animScale>
                                    <p:animScale>
                                      <p:cBhvr>
                                        <p:cTn id="20" dur="166" decel="50000">
                                          <p:stCondLst>
                                            <p:cond delay="1834"/>
                                          </p:stCondLst>
                                        </p:cTn>
                                        <p:tgtEl>
                                          <p:spTgt spid="11">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4">
                                            <p:bg/>
                                          </p:spTgt>
                                        </p:tgtEl>
                                        <p:attrNameLst>
                                          <p:attrName>style.visibility</p:attrName>
                                        </p:attrNameLst>
                                      </p:cBhvr>
                                      <p:to>
                                        <p:strVal val="visible"/>
                                      </p:to>
                                    </p:set>
                                    <p:anim calcmode="lin" valueType="num">
                                      <p:cBhvr additive="base">
                                        <p:cTn id="25" dur="500" fill="hold"/>
                                        <p:tgtEl>
                                          <p:spTgt spid="84">
                                            <p:bg/>
                                          </p:spTgt>
                                        </p:tgtEl>
                                        <p:attrNameLst>
                                          <p:attrName>ppt_x</p:attrName>
                                        </p:attrNameLst>
                                      </p:cBhvr>
                                      <p:tavLst>
                                        <p:tav tm="0">
                                          <p:val>
                                            <p:strVal val="#ppt_x"/>
                                          </p:val>
                                        </p:tav>
                                        <p:tav tm="100000">
                                          <p:val>
                                            <p:strVal val="#ppt_x"/>
                                          </p:val>
                                        </p:tav>
                                      </p:tavLst>
                                    </p:anim>
                                    <p:anim calcmode="lin" valueType="num">
                                      <p:cBhvr additive="base">
                                        <p:cTn id="26" dur="500" fill="hold"/>
                                        <p:tgtEl>
                                          <p:spTgt spid="84">
                                            <p:bg/>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4">
                                            <p:txEl>
                                              <p:pRg st="0" end="0"/>
                                            </p:txEl>
                                          </p:spTgt>
                                        </p:tgtEl>
                                        <p:attrNameLst>
                                          <p:attrName>style.visibility</p:attrName>
                                        </p:attrNameLst>
                                      </p:cBhvr>
                                      <p:to>
                                        <p:strVal val="visible"/>
                                      </p:to>
                                    </p:set>
                                    <p:anim calcmode="lin" valueType="num">
                                      <p:cBhvr additive="base">
                                        <p:cTn id="31"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4">
                                            <p:txEl>
                                              <p:pRg st="1" end="1"/>
                                            </p:txEl>
                                          </p:spTgt>
                                        </p:tgtEl>
                                        <p:attrNameLst>
                                          <p:attrName>style.visibility</p:attrName>
                                        </p:attrNameLst>
                                      </p:cBhvr>
                                      <p:to>
                                        <p:strVal val="visible"/>
                                      </p:to>
                                    </p:set>
                                    <p:anim calcmode="lin" valueType="num">
                                      <p:cBhvr additive="base">
                                        <p:cTn id="37" dur="500" fill="hold"/>
                                        <p:tgtEl>
                                          <p:spTgt spid="8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4">
                                            <p:txEl>
                                              <p:pRg st="2" end="2"/>
                                            </p:txEl>
                                          </p:spTgt>
                                        </p:tgtEl>
                                        <p:attrNameLst>
                                          <p:attrName>style.visibility</p:attrName>
                                        </p:attrNameLst>
                                      </p:cBhvr>
                                      <p:to>
                                        <p:strVal val="visible"/>
                                      </p:to>
                                    </p:set>
                                    <p:anim calcmode="lin" valueType="num">
                                      <p:cBhvr additive="base">
                                        <p:cTn id="43" dur="500" fill="hold"/>
                                        <p:tgtEl>
                                          <p:spTgt spid="84">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4">
                                            <p:txEl>
                                              <p:pRg st="3" end="3"/>
                                            </p:txEl>
                                          </p:spTgt>
                                        </p:tgtEl>
                                        <p:attrNameLst>
                                          <p:attrName>style.visibility</p:attrName>
                                        </p:attrNameLst>
                                      </p:cBhvr>
                                      <p:to>
                                        <p:strVal val="visible"/>
                                      </p:to>
                                    </p:set>
                                    <p:anim calcmode="lin" valueType="num">
                                      <p:cBhvr additive="base">
                                        <p:cTn id="49" dur="500" fill="hold"/>
                                        <p:tgtEl>
                                          <p:spTgt spid="84">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4">
                                            <p:txEl>
                                              <p:pRg st="4" end="4"/>
                                            </p:txEl>
                                          </p:spTgt>
                                        </p:tgtEl>
                                        <p:attrNameLst>
                                          <p:attrName>style.visibility</p:attrName>
                                        </p:attrNameLst>
                                      </p:cBhvr>
                                      <p:to>
                                        <p:strVal val="visible"/>
                                      </p:to>
                                    </p:set>
                                    <p:anim calcmode="lin" valueType="num">
                                      <p:cBhvr additive="base">
                                        <p:cTn id="55" dur="500" fill="hold"/>
                                        <p:tgtEl>
                                          <p:spTgt spid="84">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4">
                                            <p:txEl>
                                              <p:pRg st="5" end="5"/>
                                            </p:txEl>
                                          </p:spTgt>
                                        </p:tgtEl>
                                        <p:attrNameLst>
                                          <p:attrName>style.visibility</p:attrName>
                                        </p:attrNameLst>
                                      </p:cBhvr>
                                      <p:to>
                                        <p:strVal val="visible"/>
                                      </p:to>
                                    </p:set>
                                    <p:anim calcmode="lin" valueType="num">
                                      <p:cBhvr additive="base">
                                        <p:cTn id="61" dur="500" fill="hold"/>
                                        <p:tgtEl>
                                          <p:spTgt spid="84">
                                            <p:txEl>
                                              <p:pRg st="5" end="5"/>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build="p" animBg="1"/>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2222222222</a:t>
            </a:r>
          </a:p>
        </p:txBody>
      </p:sp>
      <p:sp>
        <p:nvSpPr>
          <p:cNvPr id="3" name="Text Placeholder 2"/>
          <p:cNvSpPr>
            <a:spLocks noGrp="1"/>
          </p:cNvSpPr>
          <p:nvPr>
            <p:ph type="body" idx="1"/>
          </p:nvPr>
        </p:nvSpPr>
        <p:spPr>
          <a:xfrm>
            <a:off x="457200" y="2289175"/>
            <a:ext cx="8229600" cy="1059180"/>
          </a:xfrm>
        </p:spPr>
        <p:txBody>
          <a:bodyPr/>
          <a:lstStyle/>
          <a:p>
            <a:pPr indent="0" algn="ctr">
              <a:buNone/>
            </a:pPr>
            <a:r>
              <a:rPr lang="en-US" sz="3200" b="1"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Xây dựng Cơ sở dữ liệu</a:t>
            </a:r>
            <a:endParaRPr lang="en-US" sz="3200" b="1">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a:p>
            <a:pPr indent="0" algn="ctr">
              <a:buNone/>
            </a:pPr>
            <a:endParaRPr lang="en-US" sz="3200" b="1">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73" name="Shape 73"/>
          <p:cNvSpPr/>
          <p:nvPr/>
        </p:nvSpPr>
        <p:spPr>
          <a:xfrm>
            <a:off x="3659629" y="115570"/>
            <a:ext cx="1824692" cy="1702276"/>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 name="Text Box 3"/>
          <p:cNvSpPr txBox="1"/>
          <p:nvPr/>
        </p:nvSpPr>
        <p:spPr>
          <a:xfrm>
            <a:off x="4225925" y="286385"/>
            <a:ext cx="798830" cy="1198880"/>
          </a:xfrm>
          <a:prstGeom prst="rect">
            <a:avLst/>
          </a:prstGeom>
          <a:noFill/>
        </p:spPr>
        <p:txBody>
          <a:bodyPr wrap="square" rtlCol="0" anchor="t">
            <a:spAutoFit/>
          </a:bodyPr>
          <a:lstStyle/>
          <a:p>
            <a:r>
              <a:rPr lang="en-US" sz="72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2</a:t>
            </a: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dissolve">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3"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45" y="112395"/>
            <a:ext cx="7842885" cy="857250"/>
          </a:xfrm>
        </p:spPr>
        <p:txBody>
          <a:bodyPr/>
          <a:lstStyle/>
          <a:p>
            <a:pPr algn="l"/>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.1 </a:t>
            </a:r>
            <a:r>
              <a:rPr lang="en-US" dirty="0" err="1" smtClean="0">
                <a:latin typeface="Times New Roman" panose="02020603050405020304" pitchFamily="18" charset="0"/>
                <a:cs typeface="Times New Roman" panose="02020603050405020304" pitchFamily="18" charset="0"/>
              </a:rPr>
              <a:t>Thông</a:t>
            </a:r>
            <a:r>
              <a:rPr lang="en-US" dirty="0" smtClean="0">
                <a:latin typeface="Times New Roman" panose="02020603050405020304" pitchFamily="18" charset="0"/>
                <a:cs typeface="Times New Roman" panose="02020603050405020304" pitchFamily="18" charset="0"/>
              </a:rPr>
              <a:t> tin </a:t>
            </a:r>
            <a:r>
              <a:rPr lang="en-US" dirty="0" err="1" smtClean="0">
                <a:latin typeface="Times New Roman" panose="02020603050405020304" pitchFamily="18" charset="0"/>
                <a:cs typeface="Times New Roman" panose="02020603050405020304" pitchFamily="18" charset="0"/>
              </a:rPr>
              <a:t>ràng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buộc</a:t>
            </a:r>
            <a:endParaRPr lang="en-US" dirty="0">
              <a:latin typeface="Times New Roman" panose="02020603050405020304" pitchFamily="18" charset="0"/>
              <a:cs typeface="Times New Roman" panose="02020603050405020304" pitchFamily="18" charset="0"/>
            </a:endParaRPr>
          </a:p>
        </p:txBody>
      </p:sp>
      <p:sp>
        <p:nvSpPr>
          <p:cNvPr id="4" name="Shape 73"/>
          <p:cNvSpPr/>
          <p:nvPr/>
        </p:nvSpPr>
        <p:spPr>
          <a:xfrm>
            <a:off x="2553914" y="1120503"/>
            <a:ext cx="1619942" cy="854075"/>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5" name="Shape 73"/>
          <p:cNvSpPr/>
          <p:nvPr/>
        </p:nvSpPr>
        <p:spPr>
          <a:xfrm>
            <a:off x="596527" y="1120503"/>
            <a:ext cx="1619942" cy="854075"/>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 name="Shape 73"/>
          <p:cNvSpPr/>
          <p:nvPr/>
        </p:nvSpPr>
        <p:spPr>
          <a:xfrm>
            <a:off x="4511301" y="1120502"/>
            <a:ext cx="1619942" cy="854075"/>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 name="Shape 73"/>
          <p:cNvSpPr/>
          <p:nvPr/>
        </p:nvSpPr>
        <p:spPr>
          <a:xfrm>
            <a:off x="6468688" y="1120501"/>
            <a:ext cx="1619942" cy="854075"/>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 name="Shape 73"/>
          <p:cNvSpPr/>
          <p:nvPr/>
        </p:nvSpPr>
        <p:spPr>
          <a:xfrm>
            <a:off x="2553914" y="2125433"/>
            <a:ext cx="1619942" cy="854075"/>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 name="Shape 73"/>
          <p:cNvSpPr/>
          <p:nvPr/>
        </p:nvSpPr>
        <p:spPr>
          <a:xfrm>
            <a:off x="596527" y="2125433"/>
            <a:ext cx="1619942" cy="854075"/>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0" name="Shape 73"/>
          <p:cNvSpPr/>
          <p:nvPr/>
        </p:nvSpPr>
        <p:spPr>
          <a:xfrm>
            <a:off x="4511301" y="2125432"/>
            <a:ext cx="1619942" cy="854075"/>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 name="Shape 73"/>
          <p:cNvSpPr/>
          <p:nvPr/>
        </p:nvSpPr>
        <p:spPr>
          <a:xfrm>
            <a:off x="6468688" y="2125431"/>
            <a:ext cx="1619942" cy="854075"/>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7" name="Text Box 3"/>
          <p:cNvSpPr txBox="1"/>
          <p:nvPr/>
        </p:nvSpPr>
        <p:spPr>
          <a:xfrm>
            <a:off x="2706314" y="1347483"/>
            <a:ext cx="1467542" cy="400110"/>
          </a:xfrm>
          <a:prstGeom prst="rect">
            <a:avLst/>
          </a:prstGeom>
          <a:noFill/>
        </p:spPr>
        <p:txBody>
          <a:bodyPr wrap="square" rtlCol="0" anchor="t">
            <a:spAutoFit/>
          </a:bodyPr>
          <a:lstStyle/>
          <a:p>
            <a:r>
              <a:rPr lang="en-US" sz="200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Khách hàng</a:t>
            </a:r>
            <a:endParaRPr lang="en-US" sz="20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18" name="Text Box 3"/>
          <p:cNvSpPr txBox="1"/>
          <p:nvPr/>
        </p:nvSpPr>
        <p:spPr>
          <a:xfrm>
            <a:off x="794652" y="1347483"/>
            <a:ext cx="1373230" cy="400110"/>
          </a:xfrm>
          <a:prstGeom prst="rect">
            <a:avLst/>
          </a:prstGeom>
          <a:noFill/>
        </p:spPr>
        <p:txBody>
          <a:bodyPr wrap="square" rtlCol="0" anchor="t">
            <a:spAutoFit/>
          </a:bodyPr>
          <a:lstStyle/>
          <a:p>
            <a:r>
              <a:rPr lang="en-US" sz="200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Nhân viên</a:t>
            </a:r>
            <a:endParaRPr lang="en-US" sz="20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19" name="Text Box 3"/>
          <p:cNvSpPr txBox="1"/>
          <p:nvPr/>
        </p:nvSpPr>
        <p:spPr>
          <a:xfrm>
            <a:off x="4758013" y="1345137"/>
            <a:ext cx="1373230" cy="400110"/>
          </a:xfrm>
          <a:prstGeom prst="rect">
            <a:avLst/>
          </a:prstGeom>
          <a:noFill/>
        </p:spPr>
        <p:txBody>
          <a:bodyPr wrap="square" rtlCol="0" anchor="t">
            <a:spAutoFit/>
          </a:bodyPr>
          <a:lstStyle/>
          <a:p>
            <a:r>
              <a:rPr lang="en-US" sz="200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Thể loại</a:t>
            </a:r>
            <a:endParaRPr lang="en-US" sz="20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20" name="Text Box 3"/>
          <p:cNvSpPr txBox="1"/>
          <p:nvPr/>
        </p:nvSpPr>
        <p:spPr>
          <a:xfrm>
            <a:off x="6715400" y="1210675"/>
            <a:ext cx="1373230" cy="707886"/>
          </a:xfrm>
          <a:prstGeom prst="rect">
            <a:avLst/>
          </a:prstGeom>
          <a:noFill/>
        </p:spPr>
        <p:txBody>
          <a:bodyPr wrap="square" rtlCol="0" anchor="t">
            <a:spAutoFit/>
          </a:bodyPr>
          <a:lstStyle/>
          <a:p>
            <a:r>
              <a:rPr lang="en-US" sz="200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Thông tin sách</a:t>
            </a:r>
            <a:endParaRPr lang="en-US" sz="20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21" name="Text Box 3"/>
          <p:cNvSpPr txBox="1"/>
          <p:nvPr/>
        </p:nvSpPr>
        <p:spPr>
          <a:xfrm>
            <a:off x="843239" y="2271620"/>
            <a:ext cx="1373230" cy="707886"/>
          </a:xfrm>
          <a:prstGeom prst="rect">
            <a:avLst/>
          </a:prstGeom>
          <a:noFill/>
        </p:spPr>
        <p:txBody>
          <a:bodyPr wrap="square" rtlCol="0" anchor="t">
            <a:spAutoFit/>
          </a:bodyPr>
          <a:lstStyle/>
          <a:p>
            <a:r>
              <a:rPr lang="en-US" sz="200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Nhà cung cấp</a:t>
            </a:r>
            <a:endParaRPr lang="en-US" sz="20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22" name="Text Box 3"/>
          <p:cNvSpPr txBox="1"/>
          <p:nvPr/>
        </p:nvSpPr>
        <p:spPr>
          <a:xfrm>
            <a:off x="2753470" y="2201558"/>
            <a:ext cx="1373230" cy="707886"/>
          </a:xfrm>
          <a:prstGeom prst="rect">
            <a:avLst/>
          </a:prstGeom>
          <a:noFill/>
        </p:spPr>
        <p:txBody>
          <a:bodyPr wrap="square" rtlCol="0" anchor="t">
            <a:spAutoFit/>
          </a:bodyPr>
          <a:lstStyle/>
          <a:p>
            <a:r>
              <a:rPr lang="en-US" sz="200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Phiếu nhập hàng</a:t>
            </a:r>
            <a:endParaRPr lang="en-US" sz="20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23" name="Text Box 3"/>
          <p:cNvSpPr txBox="1"/>
          <p:nvPr/>
        </p:nvSpPr>
        <p:spPr>
          <a:xfrm>
            <a:off x="4758013" y="2235469"/>
            <a:ext cx="1373230" cy="707886"/>
          </a:xfrm>
          <a:prstGeom prst="rect">
            <a:avLst/>
          </a:prstGeom>
          <a:noFill/>
        </p:spPr>
        <p:txBody>
          <a:bodyPr wrap="square" rtlCol="0" anchor="t">
            <a:spAutoFit/>
          </a:bodyPr>
          <a:lstStyle/>
          <a:p>
            <a:r>
              <a:rPr lang="en-US" sz="200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CT Phiếu nhập hàng</a:t>
            </a:r>
            <a:endParaRPr lang="en-US" sz="20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24" name="Text Box 3"/>
          <p:cNvSpPr txBox="1"/>
          <p:nvPr/>
        </p:nvSpPr>
        <p:spPr>
          <a:xfrm>
            <a:off x="6715400" y="2271620"/>
            <a:ext cx="1373230" cy="707886"/>
          </a:xfrm>
          <a:prstGeom prst="rect">
            <a:avLst/>
          </a:prstGeom>
          <a:noFill/>
        </p:spPr>
        <p:txBody>
          <a:bodyPr wrap="square" rtlCol="0" anchor="t">
            <a:spAutoFit/>
          </a:bodyPr>
          <a:lstStyle/>
          <a:p>
            <a:r>
              <a:rPr lang="en-US" sz="200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Phiếu đặt hàng</a:t>
            </a:r>
            <a:endParaRPr lang="en-US" sz="20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25" name="Shape 73"/>
          <p:cNvSpPr/>
          <p:nvPr/>
        </p:nvSpPr>
        <p:spPr>
          <a:xfrm>
            <a:off x="3440085" y="3162637"/>
            <a:ext cx="1619942" cy="854075"/>
          </a:xfrm>
          <a:custGeom>
            <a:avLst/>
            <a:gdLst/>
            <a:ahLst/>
            <a:cxnLst/>
            <a:rect l="0" t="0" r="0" b="0"/>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6" name="Text Box 3"/>
          <p:cNvSpPr txBox="1"/>
          <p:nvPr/>
        </p:nvSpPr>
        <p:spPr>
          <a:xfrm>
            <a:off x="3686797" y="3230353"/>
            <a:ext cx="1373230" cy="707886"/>
          </a:xfrm>
          <a:prstGeom prst="rect">
            <a:avLst/>
          </a:prstGeom>
          <a:noFill/>
        </p:spPr>
        <p:txBody>
          <a:bodyPr wrap="square" rtlCol="0" anchor="t">
            <a:spAutoFit/>
          </a:bodyPr>
          <a:lstStyle/>
          <a:p>
            <a:r>
              <a:rPr lang="en-US" sz="200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CT Phiếu đặt hàng</a:t>
            </a:r>
            <a:endParaRPr lang="en-US" sz="2000" dirty="0"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pic>
        <p:nvPicPr>
          <p:cNvPr id="28" name="Picture 27"/>
          <p:cNvPicPr>
            <a:picLocks noChangeAspect="1"/>
          </p:cNvPicPr>
          <p:nvPr/>
        </p:nvPicPr>
        <p:blipFill>
          <a:blip r:embed="rId2"/>
          <a:stretch>
            <a:fillRect/>
          </a:stretch>
        </p:blipFill>
        <p:spPr>
          <a:xfrm>
            <a:off x="1167931" y="682463"/>
            <a:ext cx="2171700" cy="3886200"/>
          </a:xfrm>
          <a:prstGeom prst="rect">
            <a:avLst/>
          </a:prstGeom>
        </p:spPr>
      </p:pic>
      <p:pic>
        <p:nvPicPr>
          <p:cNvPr id="29" name="Picture 28"/>
          <p:cNvPicPr>
            <a:picLocks noChangeAspect="1"/>
          </p:cNvPicPr>
          <p:nvPr/>
        </p:nvPicPr>
        <p:blipFill>
          <a:blip r:embed="rId3"/>
          <a:stretch>
            <a:fillRect/>
          </a:stretch>
        </p:blipFill>
        <p:spPr>
          <a:xfrm>
            <a:off x="3316681" y="682463"/>
            <a:ext cx="1857375" cy="3657600"/>
          </a:xfrm>
          <a:prstGeom prst="rect">
            <a:avLst/>
          </a:prstGeom>
        </p:spPr>
      </p:pic>
      <p:pic>
        <p:nvPicPr>
          <p:cNvPr id="30" name="Picture 29"/>
          <p:cNvPicPr>
            <a:picLocks noChangeAspect="1"/>
          </p:cNvPicPr>
          <p:nvPr/>
        </p:nvPicPr>
        <p:blipFill>
          <a:blip r:embed="rId4"/>
          <a:stretch>
            <a:fillRect/>
          </a:stretch>
        </p:blipFill>
        <p:spPr>
          <a:xfrm>
            <a:off x="5174056" y="682463"/>
            <a:ext cx="1466850" cy="1990725"/>
          </a:xfrm>
          <a:prstGeom prst="rect">
            <a:avLst/>
          </a:prstGeom>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ppt_x"/>
                                          </p:val>
                                        </p:tav>
                                        <p:tav tm="100000">
                                          <p:val>
                                            <p:strVal val="#ppt_x"/>
                                          </p:val>
                                        </p:tav>
                                      </p:tavLst>
                                    </p:anim>
                                    <p:anim calcmode="lin" valueType="num">
                                      <p:cBhvr additive="base">
                                        <p:cTn id="4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circle(in)">
                                      <p:cBhvr>
                                        <p:cTn id="60" dur="20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circle(in)">
                                      <p:cBhvr>
                                        <p:cTn id="65" dur="20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circle(in)">
                                      <p:cBhvr>
                                        <p:cTn id="70" dur="20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circle(in)">
                                      <p:cBhvr>
                                        <p:cTn id="75" dur="20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grpId="0"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circle(in)">
                                      <p:cBhvr>
                                        <p:cTn id="80" dur="20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circle(in)">
                                      <p:cBhvr>
                                        <p:cTn id="85" dur="2000"/>
                                        <p:tgtEl>
                                          <p:spTgt spid="22"/>
                                        </p:tgtEl>
                                      </p:cBhvr>
                                    </p:animEffect>
                                  </p:childTnLst>
                                </p:cTn>
                              </p:par>
                            </p:childTnLst>
                          </p:cTn>
                        </p:par>
                      </p:childTnLst>
                    </p:cTn>
                  </p:par>
                  <p:par>
                    <p:cTn id="86" fill="hold">
                      <p:stCondLst>
                        <p:cond delay="indefinite"/>
                      </p:stCondLst>
                      <p:childTnLst>
                        <p:par>
                          <p:cTn id="87" fill="hold">
                            <p:stCondLst>
                              <p:cond delay="0"/>
                            </p:stCondLst>
                            <p:childTnLst>
                              <p:par>
                                <p:cTn id="88" presetID="6" presetClass="entr" presetSubtype="16" fill="hold" grpId="0"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circle(in)">
                                      <p:cBhvr>
                                        <p:cTn id="90" dur="2000"/>
                                        <p:tgtEl>
                                          <p:spTgt spid="23"/>
                                        </p:tgtEl>
                                      </p:cBhvr>
                                    </p:animEffect>
                                  </p:childTnLst>
                                </p:cTn>
                              </p:par>
                            </p:childTnLst>
                          </p:cTn>
                        </p:par>
                      </p:childTnLst>
                    </p:cTn>
                  </p:par>
                  <p:par>
                    <p:cTn id="91" fill="hold">
                      <p:stCondLst>
                        <p:cond delay="indefinite"/>
                      </p:stCondLst>
                      <p:childTnLst>
                        <p:par>
                          <p:cTn id="92" fill="hold">
                            <p:stCondLst>
                              <p:cond delay="0"/>
                            </p:stCondLst>
                            <p:childTnLst>
                              <p:par>
                                <p:cTn id="93" presetID="6" presetClass="entr" presetSubtype="16"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circle(in)">
                                      <p:cBhvr>
                                        <p:cTn id="95" dur="2000"/>
                                        <p:tgtEl>
                                          <p:spTgt spid="24"/>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25"/>
                                        </p:tgtEl>
                                        <p:attrNameLst>
                                          <p:attrName>style.visibility</p:attrName>
                                        </p:attrNameLst>
                                      </p:cBhvr>
                                      <p:to>
                                        <p:strVal val="visible"/>
                                      </p:to>
                                    </p:set>
                                    <p:anim calcmode="lin" valueType="num">
                                      <p:cBhvr additive="base">
                                        <p:cTn id="100" dur="500" fill="hold"/>
                                        <p:tgtEl>
                                          <p:spTgt spid="25"/>
                                        </p:tgtEl>
                                        <p:attrNameLst>
                                          <p:attrName>ppt_x</p:attrName>
                                        </p:attrNameLst>
                                      </p:cBhvr>
                                      <p:tavLst>
                                        <p:tav tm="0">
                                          <p:val>
                                            <p:strVal val="#ppt_x"/>
                                          </p:val>
                                        </p:tav>
                                        <p:tav tm="100000">
                                          <p:val>
                                            <p:strVal val="#ppt_x"/>
                                          </p:val>
                                        </p:tav>
                                      </p:tavLst>
                                    </p:anim>
                                    <p:anim calcmode="lin" valueType="num">
                                      <p:cBhvr additive="base">
                                        <p:cTn id="10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grpId="0"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circle(in)">
                                      <p:cBhvr>
                                        <p:cTn id="106" dur="2000"/>
                                        <p:tgtEl>
                                          <p:spTgt spid="26"/>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fade">
                                      <p:cBhvr>
                                        <p:cTn id="111" dur="1000"/>
                                        <p:tgtEl>
                                          <p:spTgt spid="28"/>
                                        </p:tgtEl>
                                      </p:cBhvr>
                                    </p:animEffect>
                                    <p:anim calcmode="lin" valueType="num">
                                      <p:cBhvr>
                                        <p:cTn id="112" dur="1000" fill="hold"/>
                                        <p:tgtEl>
                                          <p:spTgt spid="28"/>
                                        </p:tgtEl>
                                        <p:attrNameLst>
                                          <p:attrName>ppt_x</p:attrName>
                                        </p:attrNameLst>
                                      </p:cBhvr>
                                      <p:tavLst>
                                        <p:tav tm="0">
                                          <p:val>
                                            <p:strVal val="#ppt_x"/>
                                          </p:val>
                                        </p:tav>
                                        <p:tav tm="100000">
                                          <p:val>
                                            <p:strVal val="#ppt_x"/>
                                          </p:val>
                                        </p:tav>
                                      </p:tavLst>
                                    </p:anim>
                                    <p:anim calcmode="lin" valueType="num">
                                      <p:cBhvr>
                                        <p:cTn id="113" dur="1000" fill="hold"/>
                                        <p:tgtEl>
                                          <p:spTgt spid="28"/>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fade">
                                      <p:cBhvr>
                                        <p:cTn id="116" dur="1000"/>
                                        <p:tgtEl>
                                          <p:spTgt spid="29"/>
                                        </p:tgtEl>
                                      </p:cBhvr>
                                    </p:animEffect>
                                    <p:anim calcmode="lin" valueType="num">
                                      <p:cBhvr>
                                        <p:cTn id="117" dur="1000" fill="hold"/>
                                        <p:tgtEl>
                                          <p:spTgt spid="29"/>
                                        </p:tgtEl>
                                        <p:attrNameLst>
                                          <p:attrName>ppt_x</p:attrName>
                                        </p:attrNameLst>
                                      </p:cBhvr>
                                      <p:tavLst>
                                        <p:tav tm="0">
                                          <p:val>
                                            <p:strVal val="#ppt_x"/>
                                          </p:val>
                                        </p:tav>
                                        <p:tav tm="100000">
                                          <p:val>
                                            <p:strVal val="#ppt_x"/>
                                          </p:val>
                                        </p:tav>
                                      </p:tavLst>
                                    </p:anim>
                                    <p:anim calcmode="lin" valueType="num">
                                      <p:cBhvr>
                                        <p:cTn id="118" dur="1000" fill="hold"/>
                                        <p:tgtEl>
                                          <p:spTgt spid="29"/>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1000"/>
                                        <p:tgtEl>
                                          <p:spTgt spid="30"/>
                                        </p:tgtEl>
                                      </p:cBhvr>
                                    </p:animEffect>
                                    <p:anim calcmode="lin" valueType="num">
                                      <p:cBhvr>
                                        <p:cTn id="122" dur="1000" fill="hold"/>
                                        <p:tgtEl>
                                          <p:spTgt spid="30"/>
                                        </p:tgtEl>
                                        <p:attrNameLst>
                                          <p:attrName>ppt_x</p:attrName>
                                        </p:attrNameLst>
                                      </p:cBhvr>
                                      <p:tavLst>
                                        <p:tav tm="0">
                                          <p:val>
                                            <p:strVal val="#ppt_x"/>
                                          </p:val>
                                        </p:tav>
                                        <p:tav tm="100000">
                                          <p:val>
                                            <p:strVal val="#ppt_x"/>
                                          </p:val>
                                        </p:tav>
                                      </p:tavLst>
                                    </p:anim>
                                    <p:anim calcmode="lin" valueType="num">
                                      <p:cBhvr>
                                        <p:cTn id="12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animBg="1"/>
      <p:bldP spid="8" grpId="0" animBg="1"/>
      <p:bldP spid="9" grpId="0" animBg="1"/>
      <p:bldP spid="10" grpId="0" animBg="1"/>
      <p:bldP spid="11" grpId="0" animBg="1"/>
      <p:bldP spid="17" grpId="0"/>
      <p:bldP spid="18" grpId="0"/>
      <p:bldP spid="19" grpId="0"/>
      <p:bldP spid="20" grpId="0"/>
      <p:bldP spid="21" grpId="0"/>
      <p:bldP spid="22" grpId="0"/>
      <p:bldP spid="23" grpId="0"/>
      <p:bldP spid="24" grpId="0"/>
      <p:bldP spid="25" grpId="0" animBg="1"/>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11" name="Shape 78"/>
          <p:cNvSpPr txBox="1"/>
          <p:nvPr/>
        </p:nvSpPr>
        <p:spPr>
          <a:xfrm>
            <a:off x="252380" y="72690"/>
            <a:ext cx="5146934" cy="819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Sniglet" panose="04070505030100020000"/>
              <a:buChar char="✘"/>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1pPr>
            <a:lvl2pPr marR="0" lvl="1"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2pPr>
            <a:lvl3pPr marR="0" lvl="2"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3pPr>
            <a:lvl4pPr marR="0" lvl="3"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4pPr>
            <a:lvl5pPr marR="0" lvl="4"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5pPr>
            <a:lvl6pPr marR="0" lvl="5"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6pPr>
            <a:lvl7pPr marR="0" lvl="6"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7pPr>
            <a:lvl8pPr marR="0" lvl="7"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8pPr>
            <a:lvl9pPr marR="0" lvl="8"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9pPr>
          </a:lstStyle>
          <a:p>
            <a:pPr lvl="0">
              <a:spcBef>
                <a:spcPts val="600"/>
              </a:spcBef>
              <a:buNone/>
            </a:pPr>
            <a:r>
              <a:rPr lang="en-US"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2.1  </a:t>
            </a:r>
            <a:r>
              <a:rPr lang="en-US" b="1"/>
              <a:t>Phân quyền thao tác với Cơ sở dữ liệu</a:t>
            </a:r>
            <a:endParaRPr lang="en-US"/>
          </a:p>
          <a:p>
            <a:pPr>
              <a:spcBef>
                <a:spcPts val="600"/>
              </a:spcBef>
              <a:buNone/>
            </a:pPr>
            <a:endParaRPr lang="en-US">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2" name="Text Box 1"/>
          <p:cNvSpPr txBox="1"/>
          <p:nvPr/>
        </p:nvSpPr>
        <p:spPr>
          <a:xfrm>
            <a:off x="252095" y="798830"/>
            <a:ext cx="8662035" cy="2031325"/>
          </a:xfrm>
          <a:prstGeom prst="rect">
            <a:avLst/>
          </a:prstGeom>
          <a:noFill/>
        </p:spPr>
        <p:txBody>
          <a:bodyPr wrap="square" rtlCol="0">
            <a:spAutoFit/>
          </a:bodyPr>
          <a:lstStyle/>
          <a:p>
            <a:pPr lvl="0"/>
            <a:r>
              <a:rPr lang="en-US" sz="1800" b="1">
                <a:solidFill>
                  <a:schemeClr val="bg1"/>
                </a:solidFill>
                <a:latin typeface="Times New Roman" panose="02020603050405020304" pitchFamily="18" charset="0"/>
                <a:cs typeface="Times New Roman" panose="02020603050405020304" pitchFamily="18" charset="0"/>
              </a:rPr>
              <a:t>Quản lý: </a:t>
            </a:r>
            <a:r>
              <a:rPr lang="en-US" sz="1800">
                <a:solidFill>
                  <a:schemeClr val="bg1"/>
                </a:solidFill>
                <a:latin typeface="Times New Roman" panose="02020603050405020304" pitchFamily="18" charset="0"/>
                <a:cs typeface="Times New Roman" panose="02020603050405020304" pitchFamily="18" charset="0"/>
              </a:rPr>
              <a:t>có quyền xem tất cả các thông tin của cơ sở dữ liệu như thông tin nhân viên, thông tin khách hàng,…. Có quyền thao tác thêm, xóa, cập nhật thông tin của tất cả các đối tượng trong Cơ sở dữ liệu. Có thể xem thông tin chi tiết của hệ thống như thông tin các user, phân quyền cho từng nhân viên….</a:t>
            </a:r>
          </a:p>
          <a:p>
            <a:pPr lvl="0"/>
            <a:r>
              <a:rPr lang="en-US" sz="1800" b="1">
                <a:solidFill>
                  <a:schemeClr val="bg1"/>
                </a:solidFill>
                <a:latin typeface="Times New Roman" panose="02020603050405020304" pitchFamily="18" charset="0"/>
                <a:cs typeface="Times New Roman" panose="02020603050405020304" pitchFamily="18" charset="0"/>
              </a:rPr>
              <a:t>Nhân viên: </a:t>
            </a:r>
            <a:r>
              <a:rPr lang="en-US" sz="1800">
                <a:solidFill>
                  <a:schemeClr val="bg1"/>
                </a:solidFill>
                <a:latin typeface="Times New Roman" panose="02020603050405020304" pitchFamily="18" charset="0"/>
                <a:cs typeface="Times New Roman" panose="02020603050405020304" pitchFamily="18" charset="0"/>
              </a:rPr>
              <a:t>được quyền thêm thông tin vào các bảng như: hóa đơn bán sách, hóa đơn nhập sách,…. Xem thông của các đơn hàng đã được lập trong của hàng, xem thông tin sách,…. Không được quyền xóa và sửa thông tin của bất kỳ đối tượng nào trong Cơ sở dữ liệu.</a:t>
            </a:r>
          </a:p>
        </p:txBody>
      </p:sp>
    </p:spTree>
  </p:cSld>
  <p:clrMapOvr>
    <a:masterClrMapping/>
  </p:clrMapOvr>
  <mc:AlternateContent xmlns:mc="http://schemas.openxmlformats.org/markup-compatibility/2006" xmlns:p14="http://schemas.microsoft.com/office/powerpoint/2010/main">
    <mc:Choice Requires="p14">
      <p:transition spd="slow" p14:dur="1100">
        <p:wheel spokes="8"/>
      </p:transition>
    </mc:Choice>
    <mc:Fallback xmlns="">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80">
                                          <p:stCondLst>
                                            <p:cond delay="0"/>
                                          </p:stCondLst>
                                        </p:cTn>
                                        <p:tgtEl>
                                          <p:spTgt spid="11">
                                            <p:txEl>
                                              <p:pRg st="0" end="0"/>
                                            </p:txEl>
                                          </p:spTgt>
                                        </p:tgtEl>
                                      </p:cBhvr>
                                    </p:animEffect>
                                    <p:anim calcmode="lin" valueType="num">
                                      <p:cBhvr>
                                        <p:cTn id="8"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xEl>
                                              <p:pRg st="0" end="0"/>
                                            </p:txEl>
                                          </p:spTgt>
                                        </p:tgtEl>
                                      </p:cBhvr>
                                      <p:to x="100000" y="60000"/>
                                    </p:animScale>
                                    <p:animScale>
                                      <p:cBhvr>
                                        <p:cTn id="14" dur="166" decel="50000">
                                          <p:stCondLst>
                                            <p:cond delay="676"/>
                                          </p:stCondLst>
                                        </p:cTn>
                                        <p:tgtEl>
                                          <p:spTgt spid="11">
                                            <p:txEl>
                                              <p:pRg st="0" end="0"/>
                                            </p:txEl>
                                          </p:spTgt>
                                        </p:tgtEl>
                                      </p:cBhvr>
                                      <p:to x="100000" y="100000"/>
                                    </p:animScale>
                                    <p:animScale>
                                      <p:cBhvr>
                                        <p:cTn id="15" dur="26">
                                          <p:stCondLst>
                                            <p:cond delay="1312"/>
                                          </p:stCondLst>
                                        </p:cTn>
                                        <p:tgtEl>
                                          <p:spTgt spid="11">
                                            <p:txEl>
                                              <p:pRg st="0" end="0"/>
                                            </p:txEl>
                                          </p:spTgt>
                                        </p:tgtEl>
                                      </p:cBhvr>
                                      <p:to x="100000" y="80000"/>
                                    </p:animScale>
                                    <p:animScale>
                                      <p:cBhvr>
                                        <p:cTn id="16" dur="166" decel="50000">
                                          <p:stCondLst>
                                            <p:cond delay="1338"/>
                                          </p:stCondLst>
                                        </p:cTn>
                                        <p:tgtEl>
                                          <p:spTgt spid="11">
                                            <p:txEl>
                                              <p:pRg st="0" end="0"/>
                                            </p:txEl>
                                          </p:spTgt>
                                        </p:tgtEl>
                                      </p:cBhvr>
                                      <p:to x="100000" y="100000"/>
                                    </p:animScale>
                                    <p:animScale>
                                      <p:cBhvr>
                                        <p:cTn id="17" dur="26">
                                          <p:stCondLst>
                                            <p:cond delay="1642"/>
                                          </p:stCondLst>
                                        </p:cTn>
                                        <p:tgtEl>
                                          <p:spTgt spid="11">
                                            <p:txEl>
                                              <p:pRg st="0" end="0"/>
                                            </p:txEl>
                                          </p:spTgt>
                                        </p:tgtEl>
                                      </p:cBhvr>
                                      <p:to x="100000" y="90000"/>
                                    </p:animScale>
                                    <p:animScale>
                                      <p:cBhvr>
                                        <p:cTn id="18" dur="166" decel="50000">
                                          <p:stCondLst>
                                            <p:cond delay="1668"/>
                                          </p:stCondLst>
                                        </p:cTn>
                                        <p:tgtEl>
                                          <p:spTgt spid="11">
                                            <p:txEl>
                                              <p:pRg st="0" end="0"/>
                                            </p:txEl>
                                          </p:spTgt>
                                        </p:tgtEl>
                                      </p:cBhvr>
                                      <p:to x="100000" y="100000"/>
                                    </p:animScale>
                                    <p:animScale>
                                      <p:cBhvr>
                                        <p:cTn id="19" dur="26">
                                          <p:stCondLst>
                                            <p:cond delay="1808"/>
                                          </p:stCondLst>
                                        </p:cTn>
                                        <p:tgtEl>
                                          <p:spTgt spid="11">
                                            <p:txEl>
                                              <p:pRg st="0" end="0"/>
                                            </p:txEl>
                                          </p:spTgt>
                                        </p:tgtEl>
                                      </p:cBhvr>
                                      <p:to x="100000" y="95000"/>
                                    </p:animScale>
                                    <p:animScale>
                                      <p:cBhvr>
                                        <p:cTn id="20" dur="166" decel="50000">
                                          <p:stCondLst>
                                            <p:cond delay="1834"/>
                                          </p:stCondLst>
                                        </p:cTn>
                                        <p:tgtEl>
                                          <p:spTgt spid="11">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checkerboard(across)">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5" name="Shape 85"/>
          <p:cNvSpPr/>
          <p:nvPr/>
        </p:nvSpPr>
        <p:spPr>
          <a:xfrm>
            <a:off x="4141744" y="621784"/>
            <a:ext cx="788694" cy="805192"/>
          </a:xfrm>
          <a:custGeom>
            <a:avLst/>
            <a:gdLst/>
            <a:ahLst/>
            <a:cxnLst/>
            <a:rect l="0" t="0" r="0" b="0"/>
            <a:pathLst>
              <a:path w="67641" h="69056" extrusionOk="0">
                <a:moveTo>
                  <a:pt x="49622" y="2736"/>
                </a:moveTo>
                <a:lnTo>
                  <a:pt x="49622" y="2736"/>
                </a:lnTo>
                <a:lnTo>
                  <a:pt x="49622" y="2736"/>
                </a:lnTo>
                <a:close/>
                <a:moveTo>
                  <a:pt x="59622" y="55565"/>
                </a:moveTo>
                <a:lnTo>
                  <a:pt x="59622" y="55565"/>
                </a:lnTo>
                <a:lnTo>
                  <a:pt x="59622" y="55565"/>
                </a:lnTo>
                <a:close/>
                <a:moveTo>
                  <a:pt x="35471" y="0"/>
                </a:moveTo>
                <a:lnTo>
                  <a:pt x="34433" y="95"/>
                </a:lnTo>
                <a:lnTo>
                  <a:pt x="33584" y="189"/>
                </a:lnTo>
                <a:lnTo>
                  <a:pt x="32735" y="378"/>
                </a:lnTo>
                <a:lnTo>
                  <a:pt x="32169" y="566"/>
                </a:lnTo>
                <a:lnTo>
                  <a:pt x="31509" y="472"/>
                </a:lnTo>
                <a:lnTo>
                  <a:pt x="30754" y="472"/>
                </a:lnTo>
                <a:lnTo>
                  <a:pt x="29339" y="566"/>
                </a:lnTo>
                <a:lnTo>
                  <a:pt x="27830" y="849"/>
                </a:lnTo>
                <a:lnTo>
                  <a:pt x="26320" y="1321"/>
                </a:lnTo>
                <a:lnTo>
                  <a:pt x="24811" y="1981"/>
                </a:lnTo>
                <a:lnTo>
                  <a:pt x="23207" y="2736"/>
                </a:lnTo>
                <a:lnTo>
                  <a:pt x="21698" y="3585"/>
                </a:lnTo>
                <a:lnTo>
                  <a:pt x="20188" y="4623"/>
                </a:lnTo>
                <a:lnTo>
                  <a:pt x="18679" y="5661"/>
                </a:lnTo>
                <a:lnTo>
                  <a:pt x="17170" y="6793"/>
                </a:lnTo>
                <a:lnTo>
                  <a:pt x="15754" y="8019"/>
                </a:lnTo>
                <a:lnTo>
                  <a:pt x="14434" y="9151"/>
                </a:lnTo>
                <a:lnTo>
                  <a:pt x="11981" y="11510"/>
                </a:lnTo>
                <a:lnTo>
                  <a:pt x="10000" y="13774"/>
                </a:lnTo>
                <a:lnTo>
                  <a:pt x="7736" y="16981"/>
                </a:lnTo>
                <a:lnTo>
                  <a:pt x="8019" y="16321"/>
                </a:lnTo>
                <a:lnTo>
                  <a:pt x="8302" y="15660"/>
                </a:lnTo>
                <a:lnTo>
                  <a:pt x="7736" y="16604"/>
                </a:lnTo>
                <a:lnTo>
                  <a:pt x="7075" y="17642"/>
                </a:lnTo>
                <a:lnTo>
                  <a:pt x="7170" y="17830"/>
                </a:lnTo>
                <a:lnTo>
                  <a:pt x="6509" y="18868"/>
                </a:lnTo>
                <a:lnTo>
                  <a:pt x="7075" y="17359"/>
                </a:lnTo>
                <a:lnTo>
                  <a:pt x="6132" y="19057"/>
                </a:lnTo>
                <a:lnTo>
                  <a:pt x="5189" y="20849"/>
                </a:lnTo>
                <a:lnTo>
                  <a:pt x="4434" y="22736"/>
                </a:lnTo>
                <a:lnTo>
                  <a:pt x="3679" y="24622"/>
                </a:lnTo>
                <a:lnTo>
                  <a:pt x="2453" y="28490"/>
                </a:lnTo>
                <a:lnTo>
                  <a:pt x="1321" y="32169"/>
                </a:lnTo>
                <a:lnTo>
                  <a:pt x="1509" y="32264"/>
                </a:lnTo>
                <a:lnTo>
                  <a:pt x="1604" y="32453"/>
                </a:lnTo>
                <a:lnTo>
                  <a:pt x="1604" y="32641"/>
                </a:lnTo>
                <a:lnTo>
                  <a:pt x="1509" y="32924"/>
                </a:lnTo>
                <a:lnTo>
                  <a:pt x="1226" y="33396"/>
                </a:lnTo>
                <a:lnTo>
                  <a:pt x="1038" y="33585"/>
                </a:lnTo>
                <a:lnTo>
                  <a:pt x="1038" y="33773"/>
                </a:lnTo>
                <a:lnTo>
                  <a:pt x="1038" y="35000"/>
                </a:lnTo>
                <a:lnTo>
                  <a:pt x="849" y="36132"/>
                </a:lnTo>
                <a:lnTo>
                  <a:pt x="660" y="37358"/>
                </a:lnTo>
                <a:lnTo>
                  <a:pt x="472" y="38867"/>
                </a:lnTo>
                <a:lnTo>
                  <a:pt x="283" y="38301"/>
                </a:lnTo>
                <a:lnTo>
                  <a:pt x="94" y="39811"/>
                </a:lnTo>
                <a:lnTo>
                  <a:pt x="0" y="41509"/>
                </a:lnTo>
                <a:lnTo>
                  <a:pt x="94" y="43301"/>
                </a:lnTo>
                <a:lnTo>
                  <a:pt x="283" y="44056"/>
                </a:lnTo>
                <a:lnTo>
                  <a:pt x="472" y="44622"/>
                </a:lnTo>
                <a:lnTo>
                  <a:pt x="566" y="45660"/>
                </a:lnTo>
                <a:lnTo>
                  <a:pt x="755" y="46792"/>
                </a:lnTo>
                <a:lnTo>
                  <a:pt x="1226" y="48962"/>
                </a:lnTo>
                <a:lnTo>
                  <a:pt x="1981" y="51037"/>
                </a:lnTo>
                <a:lnTo>
                  <a:pt x="2924" y="53112"/>
                </a:lnTo>
                <a:lnTo>
                  <a:pt x="4057" y="55094"/>
                </a:lnTo>
                <a:lnTo>
                  <a:pt x="5283" y="56980"/>
                </a:lnTo>
                <a:lnTo>
                  <a:pt x="6698" y="58678"/>
                </a:lnTo>
                <a:lnTo>
                  <a:pt x="8113" y="60282"/>
                </a:lnTo>
                <a:lnTo>
                  <a:pt x="9056" y="61131"/>
                </a:lnTo>
                <a:lnTo>
                  <a:pt x="10000" y="61980"/>
                </a:lnTo>
                <a:lnTo>
                  <a:pt x="11038" y="62829"/>
                </a:lnTo>
                <a:lnTo>
                  <a:pt x="12075" y="63584"/>
                </a:lnTo>
                <a:lnTo>
                  <a:pt x="14339" y="64905"/>
                </a:lnTo>
                <a:lnTo>
                  <a:pt x="16604" y="66131"/>
                </a:lnTo>
                <a:lnTo>
                  <a:pt x="19056" y="67169"/>
                </a:lnTo>
                <a:lnTo>
                  <a:pt x="21509" y="67923"/>
                </a:lnTo>
                <a:lnTo>
                  <a:pt x="24056" y="68584"/>
                </a:lnTo>
                <a:lnTo>
                  <a:pt x="26603" y="69055"/>
                </a:lnTo>
                <a:lnTo>
                  <a:pt x="27830" y="69055"/>
                </a:lnTo>
                <a:lnTo>
                  <a:pt x="30188" y="68867"/>
                </a:lnTo>
                <a:lnTo>
                  <a:pt x="33113" y="68678"/>
                </a:lnTo>
                <a:lnTo>
                  <a:pt x="36509" y="68301"/>
                </a:lnTo>
                <a:lnTo>
                  <a:pt x="39811" y="67923"/>
                </a:lnTo>
                <a:lnTo>
                  <a:pt x="42735" y="67452"/>
                </a:lnTo>
                <a:lnTo>
                  <a:pt x="44905" y="66980"/>
                </a:lnTo>
                <a:lnTo>
                  <a:pt x="45565" y="66791"/>
                </a:lnTo>
                <a:lnTo>
                  <a:pt x="45943" y="66508"/>
                </a:lnTo>
                <a:lnTo>
                  <a:pt x="47358" y="65942"/>
                </a:lnTo>
                <a:lnTo>
                  <a:pt x="48018" y="65565"/>
                </a:lnTo>
                <a:lnTo>
                  <a:pt x="48678" y="65188"/>
                </a:lnTo>
                <a:lnTo>
                  <a:pt x="47924" y="65471"/>
                </a:lnTo>
                <a:lnTo>
                  <a:pt x="51509" y="62924"/>
                </a:lnTo>
                <a:lnTo>
                  <a:pt x="53301" y="61508"/>
                </a:lnTo>
                <a:lnTo>
                  <a:pt x="55093" y="59905"/>
                </a:lnTo>
                <a:lnTo>
                  <a:pt x="55093" y="59905"/>
                </a:lnTo>
                <a:lnTo>
                  <a:pt x="54810" y="60376"/>
                </a:lnTo>
                <a:lnTo>
                  <a:pt x="54339" y="60754"/>
                </a:lnTo>
                <a:lnTo>
                  <a:pt x="55376" y="59999"/>
                </a:lnTo>
                <a:lnTo>
                  <a:pt x="56320" y="59056"/>
                </a:lnTo>
                <a:lnTo>
                  <a:pt x="57075" y="58395"/>
                </a:lnTo>
                <a:lnTo>
                  <a:pt x="57169" y="58207"/>
                </a:lnTo>
                <a:lnTo>
                  <a:pt x="57075" y="58207"/>
                </a:lnTo>
                <a:lnTo>
                  <a:pt x="57924" y="57546"/>
                </a:lnTo>
                <a:lnTo>
                  <a:pt x="58678" y="56697"/>
                </a:lnTo>
                <a:lnTo>
                  <a:pt x="59339" y="55754"/>
                </a:lnTo>
                <a:lnTo>
                  <a:pt x="59905" y="54905"/>
                </a:lnTo>
                <a:lnTo>
                  <a:pt x="59716" y="54999"/>
                </a:lnTo>
                <a:lnTo>
                  <a:pt x="59622" y="54999"/>
                </a:lnTo>
                <a:lnTo>
                  <a:pt x="59810" y="54622"/>
                </a:lnTo>
                <a:lnTo>
                  <a:pt x="59150" y="55565"/>
                </a:lnTo>
                <a:lnTo>
                  <a:pt x="59527" y="55094"/>
                </a:lnTo>
                <a:lnTo>
                  <a:pt x="59433" y="55377"/>
                </a:lnTo>
                <a:lnTo>
                  <a:pt x="58867" y="56037"/>
                </a:lnTo>
                <a:lnTo>
                  <a:pt x="59056" y="55660"/>
                </a:lnTo>
                <a:lnTo>
                  <a:pt x="59056" y="55660"/>
                </a:lnTo>
                <a:lnTo>
                  <a:pt x="58678" y="56037"/>
                </a:lnTo>
                <a:lnTo>
                  <a:pt x="59810" y="54339"/>
                </a:lnTo>
                <a:lnTo>
                  <a:pt x="60282" y="53490"/>
                </a:lnTo>
                <a:lnTo>
                  <a:pt x="60282" y="53301"/>
                </a:lnTo>
                <a:lnTo>
                  <a:pt x="60188" y="53395"/>
                </a:lnTo>
                <a:lnTo>
                  <a:pt x="60188" y="53395"/>
                </a:lnTo>
                <a:lnTo>
                  <a:pt x="60565" y="52924"/>
                </a:lnTo>
                <a:lnTo>
                  <a:pt x="61037" y="52452"/>
                </a:lnTo>
                <a:lnTo>
                  <a:pt x="61886" y="51509"/>
                </a:lnTo>
                <a:lnTo>
                  <a:pt x="61508" y="52452"/>
                </a:lnTo>
                <a:lnTo>
                  <a:pt x="60848" y="53584"/>
                </a:lnTo>
                <a:lnTo>
                  <a:pt x="59622" y="55565"/>
                </a:lnTo>
                <a:lnTo>
                  <a:pt x="60376" y="54528"/>
                </a:lnTo>
                <a:lnTo>
                  <a:pt x="60942" y="53678"/>
                </a:lnTo>
                <a:lnTo>
                  <a:pt x="61980" y="51792"/>
                </a:lnTo>
                <a:lnTo>
                  <a:pt x="61886" y="51886"/>
                </a:lnTo>
                <a:lnTo>
                  <a:pt x="61886" y="51697"/>
                </a:lnTo>
                <a:lnTo>
                  <a:pt x="62169" y="51037"/>
                </a:lnTo>
                <a:lnTo>
                  <a:pt x="62735" y="49999"/>
                </a:lnTo>
                <a:lnTo>
                  <a:pt x="61508" y="51603"/>
                </a:lnTo>
                <a:lnTo>
                  <a:pt x="61603" y="51037"/>
                </a:lnTo>
                <a:lnTo>
                  <a:pt x="61697" y="50377"/>
                </a:lnTo>
                <a:lnTo>
                  <a:pt x="62169" y="48962"/>
                </a:lnTo>
                <a:lnTo>
                  <a:pt x="62829" y="47358"/>
                </a:lnTo>
                <a:lnTo>
                  <a:pt x="63678" y="45565"/>
                </a:lnTo>
                <a:lnTo>
                  <a:pt x="65376" y="42169"/>
                </a:lnTo>
                <a:lnTo>
                  <a:pt x="66131" y="40660"/>
                </a:lnTo>
                <a:lnTo>
                  <a:pt x="66697" y="39339"/>
                </a:lnTo>
                <a:lnTo>
                  <a:pt x="66603" y="39528"/>
                </a:lnTo>
                <a:lnTo>
                  <a:pt x="66697" y="39056"/>
                </a:lnTo>
                <a:lnTo>
                  <a:pt x="66791" y="38962"/>
                </a:lnTo>
                <a:lnTo>
                  <a:pt x="66791" y="39056"/>
                </a:lnTo>
                <a:lnTo>
                  <a:pt x="66886" y="38584"/>
                </a:lnTo>
                <a:lnTo>
                  <a:pt x="66791" y="38867"/>
                </a:lnTo>
                <a:lnTo>
                  <a:pt x="66980" y="38207"/>
                </a:lnTo>
                <a:lnTo>
                  <a:pt x="67169" y="37264"/>
                </a:lnTo>
                <a:lnTo>
                  <a:pt x="67263" y="36415"/>
                </a:lnTo>
                <a:lnTo>
                  <a:pt x="67357" y="36509"/>
                </a:lnTo>
                <a:lnTo>
                  <a:pt x="67452" y="36509"/>
                </a:lnTo>
                <a:lnTo>
                  <a:pt x="67546" y="35943"/>
                </a:lnTo>
                <a:lnTo>
                  <a:pt x="67546" y="34811"/>
                </a:lnTo>
                <a:lnTo>
                  <a:pt x="67640" y="31037"/>
                </a:lnTo>
                <a:lnTo>
                  <a:pt x="67640" y="28490"/>
                </a:lnTo>
                <a:lnTo>
                  <a:pt x="67546" y="27736"/>
                </a:lnTo>
                <a:lnTo>
                  <a:pt x="67546" y="27547"/>
                </a:lnTo>
                <a:lnTo>
                  <a:pt x="67452" y="27547"/>
                </a:lnTo>
                <a:lnTo>
                  <a:pt x="67074" y="26792"/>
                </a:lnTo>
                <a:lnTo>
                  <a:pt x="66791" y="25660"/>
                </a:lnTo>
                <a:lnTo>
                  <a:pt x="66508" y="24528"/>
                </a:lnTo>
                <a:lnTo>
                  <a:pt x="66414" y="23585"/>
                </a:lnTo>
                <a:lnTo>
                  <a:pt x="66320" y="23679"/>
                </a:lnTo>
                <a:lnTo>
                  <a:pt x="66320" y="23490"/>
                </a:lnTo>
                <a:lnTo>
                  <a:pt x="65942" y="22924"/>
                </a:lnTo>
                <a:lnTo>
                  <a:pt x="65565" y="22358"/>
                </a:lnTo>
                <a:lnTo>
                  <a:pt x="64527" y="21132"/>
                </a:lnTo>
                <a:lnTo>
                  <a:pt x="63584" y="19906"/>
                </a:lnTo>
                <a:lnTo>
                  <a:pt x="63207" y="19340"/>
                </a:lnTo>
                <a:lnTo>
                  <a:pt x="63018" y="18774"/>
                </a:lnTo>
                <a:lnTo>
                  <a:pt x="63112" y="18962"/>
                </a:lnTo>
                <a:lnTo>
                  <a:pt x="63301" y="19057"/>
                </a:lnTo>
                <a:lnTo>
                  <a:pt x="63301" y="19057"/>
                </a:lnTo>
                <a:lnTo>
                  <a:pt x="63207" y="18868"/>
                </a:lnTo>
                <a:lnTo>
                  <a:pt x="62923" y="18491"/>
                </a:lnTo>
                <a:lnTo>
                  <a:pt x="61980" y="17453"/>
                </a:lnTo>
                <a:lnTo>
                  <a:pt x="61037" y="16509"/>
                </a:lnTo>
                <a:lnTo>
                  <a:pt x="61037" y="16698"/>
                </a:lnTo>
                <a:lnTo>
                  <a:pt x="61037" y="16887"/>
                </a:lnTo>
                <a:lnTo>
                  <a:pt x="60093" y="15943"/>
                </a:lnTo>
                <a:lnTo>
                  <a:pt x="60376" y="16321"/>
                </a:lnTo>
                <a:lnTo>
                  <a:pt x="59527" y="15377"/>
                </a:lnTo>
                <a:lnTo>
                  <a:pt x="59056" y="14906"/>
                </a:lnTo>
                <a:lnTo>
                  <a:pt x="59244" y="14906"/>
                </a:lnTo>
                <a:lnTo>
                  <a:pt x="59905" y="15472"/>
                </a:lnTo>
                <a:lnTo>
                  <a:pt x="59905" y="15472"/>
                </a:lnTo>
                <a:lnTo>
                  <a:pt x="57641" y="13396"/>
                </a:lnTo>
                <a:lnTo>
                  <a:pt x="58112" y="13868"/>
                </a:lnTo>
                <a:lnTo>
                  <a:pt x="56886" y="13019"/>
                </a:lnTo>
                <a:lnTo>
                  <a:pt x="55754" y="12453"/>
                </a:lnTo>
                <a:lnTo>
                  <a:pt x="56603" y="13113"/>
                </a:lnTo>
                <a:lnTo>
                  <a:pt x="57452" y="13774"/>
                </a:lnTo>
                <a:lnTo>
                  <a:pt x="58961" y="15283"/>
                </a:lnTo>
                <a:lnTo>
                  <a:pt x="60376" y="16604"/>
                </a:lnTo>
                <a:lnTo>
                  <a:pt x="61225" y="17264"/>
                </a:lnTo>
                <a:lnTo>
                  <a:pt x="62074" y="17925"/>
                </a:lnTo>
                <a:lnTo>
                  <a:pt x="62074" y="17925"/>
                </a:lnTo>
                <a:lnTo>
                  <a:pt x="61414" y="17547"/>
                </a:lnTo>
                <a:lnTo>
                  <a:pt x="60659" y="16981"/>
                </a:lnTo>
                <a:lnTo>
                  <a:pt x="60754" y="17264"/>
                </a:lnTo>
                <a:lnTo>
                  <a:pt x="60942" y="17642"/>
                </a:lnTo>
                <a:lnTo>
                  <a:pt x="61980" y="19151"/>
                </a:lnTo>
                <a:lnTo>
                  <a:pt x="63301" y="20943"/>
                </a:lnTo>
                <a:lnTo>
                  <a:pt x="63207" y="20943"/>
                </a:lnTo>
                <a:lnTo>
                  <a:pt x="63395" y="21038"/>
                </a:lnTo>
                <a:lnTo>
                  <a:pt x="63490" y="21321"/>
                </a:lnTo>
                <a:lnTo>
                  <a:pt x="63678" y="21604"/>
                </a:lnTo>
                <a:lnTo>
                  <a:pt x="63773" y="21698"/>
                </a:lnTo>
                <a:lnTo>
                  <a:pt x="63584" y="21321"/>
                </a:lnTo>
                <a:lnTo>
                  <a:pt x="63584" y="21321"/>
                </a:lnTo>
                <a:lnTo>
                  <a:pt x="64244" y="22170"/>
                </a:lnTo>
                <a:lnTo>
                  <a:pt x="64716" y="22641"/>
                </a:lnTo>
                <a:lnTo>
                  <a:pt x="64905" y="22830"/>
                </a:lnTo>
                <a:lnTo>
                  <a:pt x="64999" y="22830"/>
                </a:lnTo>
                <a:lnTo>
                  <a:pt x="64999" y="22641"/>
                </a:lnTo>
                <a:lnTo>
                  <a:pt x="64905" y="22358"/>
                </a:lnTo>
                <a:lnTo>
                  <a:pt x="65282" y="23207"/>
                </a:lnTo>
                <a:lnTo>
                  <a:pt x="65565" y="24056"/>
                </a:lnTo>
                <a:lnTo>
                  <a:pt x="66225" y="25943"/>
                </a:lnTo>
                <a:lnTo>
                  <a:pt x="66697" y="27830"/>
                </a:lnTo>
                <a:lnTo>
                  <a:pt x="66886" y="28490"/>
                </a:lnTo>
                <a:lnTo>
                  <a:pt x="66980" y="28868"/>
                </a:lnTo>
                <a:lnTo>
                  <a:pt x="66886" y="28962"/>
                </a:lnTo>
                <a:lnTo>
                  <a:pt x="66697" y="28679"/>
                </a:lnTo>
                <a:lnTo>
                  <a:pt x="66697" y="29245"/>
                </a:lnTo>
                <a:lnTo>
                  <a:pt x="66791" y="29905"/>
                </a:lnTo>
                <a:lnTo>
                  <a:pt x="66886" y="29905"/>
                </a:lnTo>
                <a:lnTo>
                  <a:pt x="66886" y="30094"/>
                </a:lnTo>
                <a:lnTo>
                  <a:pt x="66886" y="30566"/>
                </a:lnTo>
                <a:lnTo>
                  <a:pt x="66697" y="30377"/>
                </a:lnTo>
                <a:lnTo>
                  <a:pt x="66603" y="30188"/>
                </a:lnTo>
                <a:lnTo>
                  <a:pt x="66603" y="30094"/>
                </a:lnTo>
                <a:lnTo>
                  <a:pt x="66697" y="29905"/>
                </a:lnTo>
                <a:lnTo>
                  <a:pt x="66508" y="28679"/>
                </a:lnTo>
                <a:lnTo>
                  <a:pt x="66225" y="27358"/>
                </a:lnTo>
                <a:lnTo>
                  <a:pt x="66603" y="30283"/>
                </a:lnTo>
                <a:lnTo>
                  <a:pt x="66697" y="31792"/>
                </a:lnTo>
                <a:lnTo>
                  <a:pt x="66697" y="33302"/>
                </a:lnTo>
                <a:lnTo>
                  <a:pt x="66603" y="34717"/>
                </a:lnTo>
                <a:lnTo>
                  <a:pt x="66414" y="36226"/>
                </a:lnTo>
                <a:lnTo>
                  <a:pt x="66131" y="37547"/>
                </a:lnTo>
                <a:lnTo>
                  <a:pt x="65659" y="38962"/>
                </a:lnTo>
                <a:lnTo>
                  <a:pt x="65848" y="38584"/>
                </a:lnTo>
                <a:lnTo>
                  <a:pt x="65942" y="38584"/>
                </a:lnTo>
                <a:lnTo>
                  <a:pt x="65848" y="39245"/>
                </a:lnTo>
                <a:lnTo>
                  <a:pt x="65565" y="40188"/>
                </a:lnTo>
                <a:lnTo>
                  <a:pt x="65471" y="40471"/>
                </a:lnTo>
                <a:lnTo>
                  <a:pt x="65282" y="40660"/>
                </a:lnTo>
                <a:lnTo>
                  <a:pt x="65282" y="40566"/>
                </a:lnTo>
                <a:lnTo>
                  <a:pt x="65093" y="41132"/>
                </a:lnTo>
                <a:lnTo>
                  <a:pt x="64433" y="43018"/>
                </a:lnTo>
                <a:lnTo>
                  <a:pt x="63678" y="45282"/>
                </a:lnTo>
                <a:lnTo>
                  <a:pt x="62735" y="47264"/>
                </a:lnTo>
                <a:lnTo>
                  <a:pt x="61697" y="49056"/>
                </a:lnTo>
                <a:lnTo>
                  <a:pt x="60659" y="50943"/>
                </a:lnTo>
                <a:lnTo>
                  <a:pt x="59433" y="52735"/>
                </a:lnTo>
                <a:lnTo>
                  <a:pt x="58207" y="54433"/>
                </a:lnTo>
                <a:lnTo>
                  <a:pt x="56886" y="56037"/>
                </a:lnTo>
                <a:lnTo>
                  <a:pt x="55376" y="57641"/>
                </a:lnTo>
                <a:lnTo>
                  <a:pt x="53867" y="59150"/>
                </a:lnTo>
                <a:lnTo>
                  <a:pt x="52169" y="60376"/>
                </a:lnTo>
                <a:lnTo>
                  <a:pt x="48961" y="62452"/>
                </a:lnTo>
                <a:lnTo>
                  <a:pt x="44528" y="65282"/>
                </a:lnTo>
                <a:lnTo>
                  <a:pt x="44622" y="65188"/>
                </a:lnTo>
                <a:lnTo>
                  <a:pt x="44716" y="65093"/>
                </a:lnTo>
                <a:lnTo>
                  <a:pt x="45094" y="64810"/>
                </a:lnTo>
                <a:lnTo>
                  <a:pt x="45660" y="64527"/>
                </a:lnTo>
                <a:lnTo>
                  <a:pt x="43867" y="65376"/>
                </a:lnTo>
                <a:lnTo>
                  <a:pt x="43113" y="65754"/>
                </a:lnTo>
                <a:lnTo>
                  <a:pt x="42924" y="65754"/>
                </a:lnTo>
                <a:lnTo>
                  <a:pt x="43113" y="65659"/>
                </a:lnTo>
                <a:lnTo>
                  <a:pt x="41603" y="66037"/>
                </a:lnTo>
                <a:lnTo>
                  <a:pt x="39999" y="66320"/>
                </a:lnTo>
                <a:lnTo>
                  <a:pt x="38396" y="66508"/>
                </a:lnTo>
                <a:lnTo>
                  <a:pt x="36792" y="66697"/>
                </a:lnTo>
                <a:lnTo>
                  <a:pt x="33584" y="66980"/>
                </a:lnTo>
                <a:lnTo>
                  <a:pt x="32169" y="67169"/>
                </a:lnTo>
                <a:lnTo>
                  <a:pt x="30754" y="67357"/>
                </a:lnTo>
                <a:lnTo>
                  <a:pt x="30094" y="67357"/>
                </a:lnTo>
                <a:lnTo>
                  <a:pt x="29339" y="67263"/>
                </a:lnTo>
                <a:lnTo>
                  <a:pt x="27830" y="66886"/>
                </a:lnTo>
                <a:lnTo>
                  <a:pt x="26415" y="66508"/>
                </a:lnTo>
                <a:lnTo>
                  <a:pt x="25754" y="66414"/>
                </a:lnTo>
                <a:lnTo>
                  <a:pt x="25094" y="66414"/>
                </a:lnTo>
                <a:lnTo>
                  <a:pt x="25566" y="66980"/>
                </a:lnTo>
                <a:lnTo>
                  <a:pt x="25471" y="67074"/>
                </a:lnTo>
                <a:lnTo>
                  <a:pt x="25188" y="66980"/>
                </a:lnTo>
                <a:lnTo>
                  <a:pt x="24339" y="66791"/>
                </a:lnTo>
                <a:lnTo>
                  <a:pt x="23773" y="66508"/>
                </a:lnTo>
                <a:lnTo>
                  <a:pt x="24245" y="66414"/>
                </a:lnTo>
                <a:lnTo>
                  <a:pt x="24717" y="66603"/>
                </a:lnTo>
                <a:lnTo>
                  <a:pt x="24811" y="66414"/>
                </a:lnTo>
                <a:lnTo>
                  <a:pt x="24811" y="66320"/>
                </a:lnTo>
                <a:lnTo>
                  <a:pt x="24717" y="66225"/>
                </a:lnTo>
                <a:lnTo>
                  <a:pt x="24528" y="66131"/>
                </a:lnTo>
                <a:lnTo>
                  <a:pt x="24151" y="66225"/>
                </a:lnTo>
                <a:lnTo>
                  <a:pt x="23679" y="66320"/>
                </a:lnTo>
                <a:lnTo>
                  <a:pt x="23018" y="66414"/>
                </a:lnTo>
                <a:lnTo>
                  <a:pt x="23490" y="66225"/>
                </a:lnTo>
                <a:lnTo>
                  <a:pt x="22075" y="65942"/>
                </a:lnTo>
                <a:lnTo>
                  <a:pt x="20943" y="65659"/>
                </a:lnTo>
                <a:lnTo>
                  <a:pt x="20000" y="65282"/>
                </a:lnTo>
                <a:lnTo>
                  <a:pt x="19056" y="64810"/>
                </a:lnTo>
                <a:lnTo>
                  <a:pt x="19056" y="64810"/>
                </a:lnTo>
                <a:lnTo>
                  <a:pt x="19717" y="64999"/>
                </a:lnTo>
                <a:lnTo>
                  <a:pt x="19151" y="64716"/>
                </a:lnTo>
                <a:lnTo>
                  <a:pt x="18962" y="64810"/>
                </a:lnTo>
                <a:lnTo>
                  <a:pt x="19151" y="64905"/>
                </a:lnTo>
                <a:lnTo>
                  <a:pt x="18490" y="64905"/>
                </a:lnTo>
                <a:lnTo>
                  <a:pt x="17830" y="64716"/>
                </a:lnTo>
                <a:lnTo>
                  <a:pt x="17264" y="64527"/>
                </a:lnTo>
                <a:lnTo>
                  <a:pt x="16698" y="64150"/>
                </a:lnTo>
                <a:lnTo>
                  <a:pt x="16981" y="64056"/>
                </a:lnTo>
                <a:lnTo>
                  <a:pt x="17264" y="64150"/>
                </a:lnTo>
                <a:lnTo>
                  <a:pt x="17264" y="64150"/>
                </a:lnTo>
                <a:lnTo>
                  <a:pt x="15188" y="63207"/>
                </a:lnTo>
                <a:lnTo>
                  <a:pt x="14622" y="62829"/>
                </a:lnTo>
                <a:lnTo>
                  <a:pt x="14717" y="62924"/>
                </a:lnTo>
                <a:lnTo>
                  <a:pt x="13773" y="62546"/>
                </a:lnTo>
                <a:lnTo>
                  <a:pt x="12924" y="62075"/>
                </a:lnTo>
                <a:lnTo>
                  <a:pt x="12358" y="61697"/>
                </a:lnTo>
                <a:lnTo>
                  <a:pt x="12264" y="61508"/>
                </a:lnTo>
                <a:lnTo>
                  <a:pt x="12170" y="61320"/>
                </a:lnTo>
                <a:lnTo>
                  <a:pt x="11698" y="60942"/>
                </a:lnTo>
                <a:lnTo>
                  <a:pt x="11132" y="60471"/>
                </a:lnTo>
                <a:lnTo>
                  <a:pt x="9906" y="59244"/>
                </a:lnTo>
                <a:lnTo>
                  <a:pt x="9906" y="59244"/>
                </a:lnTo>
                <a:lnTo>
                  <a:pt x="10566" y="59527"/>
                </a:lnTo>
                <a:lnTo>
                  <a:pt x="9434" y="58584"/>
                </a:lnTo>
                <a:lnTo>
                  <a:pt x="8207" y="57546"/>
                </a:lnTo>
                <a:lnTo>
                  <a:pt x="7547" y="56886"/>
                </a:lnTo>
                <a:lnTo>
                  <a:pt x="6981" y="56131"/>
                </a:lnTo>
                <a:lnTo>
                  <a:pt x="6226" y="55094"/>
                </a:lnTo>
                <a:lnTo>
                  <a:pt x="6415" y="55377"/>
                </a:lnTo>
                <a:lnTo>
                  <a:pt x="6038" y="54905"/>
                </a:lnTo>
                <a:lnTo>
                  <a:pt x="5472" y="54244"/>
                </a:lnTo>
                <a:lnTo>
                  <a:pt x="5283" y="53961"/>
                </a:lnTo>
                <a:lnTo>
                  <a:pt x="5094" y="53867"/>
                </a:lnTo>
                <a:lnTo>
                  <a:pt x="5377" y="54622"/>
                </a:lnTo>
                <a:lnTo>
                  <a:pt x="5849" y="55282"/>
                </a:lnTo>
                <a:lnTo>
                  <a:pt x="6321" y="55943"/>
                </a:lnTo>
                <a:lnTo>
                  <a:pt x="6698" y="56603"/>
                </a:lnTo>
                <a:lnTo>
                  <a:pt x="6226" y="56226"/>
                </a:lnTo>
                <a:lnTo>
                  <a:pt x="5943" y="55848"/>
                </a:lnTo>
                <a:lnTo>
                  <a:pt x="6038" y="56037"/>
                </a:lnTo>
                <a:lnTo>
                  <a:pt x="5943" y="55943"/>
                </a:lnTo>
                <a:lnTo>
                  <a:pt x="5377" y="55188"/>
                </a:lnTo>
                <a:lnTo>
                  <a:pt x="5000" y="54716"/>
                </a:lnTo>
                <a:lnTo>
                  <a:pt x="4717" y="54150"/>
                </a:lnTo>
                <a:lnTo>
                  <a:pt x="4528" y="53678"/>
                </a:lnTo>
                <a:lnTo>
                  <a:pt x="4528" y="53584"/>
                </a:lnTo>
                <a:lnTo>
                  <a:pt x="4623" y="53395"/>
                </a:lnTo>
                <a:lnTo>
                  <a:pt x="5094" y="54244"/>
                </a:lnTo>
                <a:lnTo>
                  <a:pt x="4717" y="53301"/>
                </a:lnTo>
                <a:lnTo>
                  <a:pt x="4528" y="53018"/>
                </a:lnTo>
                <a:lnTo>
                  <a:pt x="4151" y="52263"/>
                </a:lnTo>
                <a:lnTo>
                  <a:pt x="4151" y="52169"/>
                </a:lnTo>
                <a:lnTo>
                  <a:pt x="3774" y="51509"/>
                </a:lnTo>
                <a:lnTo>
                  <a:pt x="3396" y="50660"/>
                </a:lnTo>
                <a:lnTo>
                  <a:pt x="3585" y="51603"/>
                </a:lnTo>
                <a:lnTo>
                  <a:pt x="3396" y="51226"/>
                </a:lnTo>
                <a:lnTo>
                  <a:pt x="3208" y="50848"/>
                </a:lnTo>
                <a:lnTo>
                  <a:pt x="3208" y="50471"/>
                </a:lnTo>
                <a:lnTo>
                  <a:pt x="3208" y="50094"/>
                </a:lnTo>
                <a:lnTo>
                  <a:pt x="3585" y="50754"/>
                </a:lnTo>
                <a:lnTo>
                  <a:pt x="3868" y="51509"/>
                </a:lnTo>
                <a:lnTo>
                  <a:pt x="3868" y="51509"/>
                </a:lnTo>
                <a:lnTo>
                  <a:pt x="3208" y="49528"/>
                </a:lnTo>
                <a:lnTo>
                  <a:pt x="3208" y="49528"/>
                </a:lnTo>
                <a:lnTo>
                  <a:pt x="3868" y="50754"/>
                </a:lnTo>
                <a:lnTo>
                  <a:pt x="3208" y="48962"/>
                </a:lnTo>
                <a:lnTo>
                  <a:pt x="3585" y="49339"/>
                </a:lnTo>
                <a:lnTo>
                  <a:pt x="3774" y="49433"/>
                </a:lnTo>
                <a:lnTo>
                  <a:pt x="3962" y="49528"/>
                </a:lnTo>
                <a:lnTo>
                  <a:pt x="4057" y="49905"/>
                </a:lnTo>
                <a:lnTo>
                  <a:pt x="3868" y="48962"/>
                </a:lnTo>
                <a:lnTo>
                  <a:pt x="3491" y="47924"/>
                </a:lnTo>
                <a:lnTo>
                  <a:pt x="2641" y="45565"/>
                </a:lnTo>
                <a:lnTo>
                  <a:pt x="2170" y="43867"/>
                </a:lnTo>
                <a:lnTo>
                  <a:pt x="1698" y="41886"/>
                </a:lnTo>
                <a:lnTo>
                  <a:pt x="1698" y="41886"/>
                </a:lnTo>
                <a:lnTo>
                  <a:pt x="1887" y="42075"/>
                </a:lnTo>
                <a:lnTo>
                  <a:pt x="1981" y="41981"/>
                </a:lnTo>
                <a:lnTo>
                  <a:pt x="2075" y="42075"/>
                </a:lnTo>
                <a:lnTo>
                  <a:pt x="2264" y="42169"/>
                </a:lnTo>
                <a:lnTo>
                  <a:pt x="2170" y="40283"/>
                </a:lnTo>
                <a:lnTo>
                  <a:pt x="2075" y="38301"/>
                </a:lnTo>
                <a:lnTo>
                  <a:pt x="2170" y="36415"/>
                </a:lnTo>
                <a:lnTo>
                  <a:pt x="2358" y="35566"/>
                </a:lnTo>
                <a:lnTo>
                  <a:pt x="2453" y="34811"/>
                </a:lnTo>
                <a:lnTo>
                  <a:pt x="2830" y="32830"/>
                </a:lnTo>
                <a:lnTo>
                  <a:pt x="2830" y="33207"/>
                </a:lnTo>
                <a:lnTo>
                  <a:pt x="2924" y="33490"/>
                </a:lnTo>
                <a:lnTo>
                  <a:pt x="2924" y="32453"/>
                </a:lnTo>
                <a:lnTo>
                  <a:pt x="3019" y="31415"/>
                </a:lnTo>
                <a:lnTo>
                  <a:pt x="3396" y="29245"/>
                </a:lnTo>
                <a:lnTo>
                  <a:pt x="3868" y="27075"/>
                </a:lnTo>
                <a:lnTo>
                  <a:pt x="4623" y="25000"/>
                </a:lnTo>
                <a:lnTo>
                  <a:pt x="5566" y="22830"/>
                </a:lnTo>
                <a:lnTo>
                  <a:pt x="6604" y="20849"/>
                </a:lnTo>
                <a:lnTo>
                  <a:pt x="7830" y="18868"/>
                </a:lnTo>
                <a:lnTo>
                  <a:pt x="9151" y="16887"/>
                </a:lnTo>
                <a:lnTo>
                  <a:pt x="10566" y="15094"/>
                </a:lnTo>
                <a:lnTo>
                  <a:pt x="12075" y="13302"/>
                </a:lnTo>
                <a:lnTo>
                  <a:pt x="13773" y="11698"/>
                </a:lnTo>
                <a:lnTo>
                  <a:pt x="15377" y="10095"/>
                </a:lnTo>
                <a:lnTo>
                  <a:pt x="17170" y="8679"/>
                </a:lnTo>
                <a:lnTo>
                  <a:pt x="18962" y="7453"/>
                </a:lnTo>
                <a:lnTo>
                  <a:pt x="20754" y="6321"/>
                </a:lnTo>
                <a:lnTo>
                  <a:pt x="22547" y="5378"/>
                </a:lnTo>
                <a:lnTo>
                  <a:pt x="21603" y="6227"/>
                </a:lnTo>
                <a:lnTo>
                  <a:pt x="22641" y="5472"/>
                </a:lnTo>
                <a:lnTo>
                  <a:pt x="23302" y="5095"/>
                </a:lnTo>
                <a:lnTo>
                  <a:pt x="25377" y="4151"/>
                </a:lnTo>
                <a:lnTo>
                  <a:pt x="24811" y="4151"/>
                </a:lnTo>
                <a:lnTo>
                  <a:pt x="25660" y="3774"/>
                </a:lnTo>
                <a:lnTo>
                  <a:pt x="26886" y="3208"/>
                </a:lnTo>
                <a:lnTo>
                  <a:pt x="26603" y="3585"/>
                </a:lnTo>
                <a:lnTo>
                  <a:pt x="26886" y="3585"/>
                </a:lnTo>
                <a:lnTo>
                  <a:pt x="26886" y="3680"/>
                </a:lnTo>
                <a:lnTo>
                  <a:pt x="26792" y="3774"/>
                </a:lnTo>
                <a:lnTo>
                  <a:pt x="28301" y="3302"/>
                </a:lnTo>
                <a:lnTo>
                  <a:pt x="29622" y="2736"/>
                </a:lnTo>
                <a:lnTo>
                  <a:pt x="31037" y="2264"/>
                </a:lnTo>
                <a:lnTo>
                  <a:pt x="31792" y="2076"/>
                </a:lnTo>
                <a:lnTo>
                  <a:pt x="32641" y="1981"/>
                </a:lnTo>
                <a:lnTo>
                  <a:pt x="32547" y="2076"/>
                </a:lnTo>
                <a:lnTo>
                  <a:pt x="32924" y="1981"/>
                </a:lnTo>
                <a:lnTo>
                  <a:pt x="34245" y="1793"/>
                </a:lnTo>
                <a:lnTo>
                  <a:pt x="35848" y="1415"/>
                </a:lnTo>
                <a:lnTo>
                  <a:pt x="36981" y="1132"/>
                </a:lnTo>
                <a:lnTo>
                  <a:pt x="36981" y="1415"/>
                </a:lnTo>
                <a:lnTo>
                  <a:pt x="40943" y="1227"/>
                </a:lnTo>
                <a:lnTo>
                  <a:pt x="41509" y="1038"/>
                </a:lnTo>
                <a:lnTo>
                  <a:pt x="41697" y="1132"/>
                </a:lnTo>
                <a:lnTo>
                  <a:pt x="41509" y="1227"/>
                </a:lnTo>
                <a:lnTo>
                  <a:pt x="41320" y="1321"/>
                </a:lnTo>
                <a:lnTo>
                  <a:pt x="42263" y="1321"/>
                </a:lnTo>
                <a:lnTo>
                  <a:pt x="43113" y="1227"/>
                </a:lnTo>
                <a:lnTo>
                  <a:pt x="43396" y="1415"/>
                </a:lnTo>
                <a:lnTo>
                  <a:pt x="44056" y="1604"/>
                </a:lnTo>
                <a:lnTo>
                  <a:pt x="45943" y="2076"/>
                </a:lnTo>
                <a:lnTo>
                  <a:pt x="48018" y="2359"/>
                </a:lnTo>
                <a:lnTo>
                  <a:pt x="49622" y="2736"/>
                </a:lnTo>
                <a:lnTo>
                  <a:pt x="47641" y="1981"/>
                </a:lnTo>
                <a:lnTo>
                  <a:pt x="45282" y="1321"/>
                </a:lnTo>
                <a:lnTo>
                  <a:pt x="42735" y="755"/>
                </a:lnTo>
                <a:lnTo>
                  <a:pt x="40188" y="283"/>
                </a:lnTo>
                <a:lnTo>
                  <a:pt x="37735" y="95"/>
                </a:lnTo>
                <a:lnTo>
                  <a:pt x="35471"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4363251" y="816965"/>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1" name="Shape 78"/>
          <p:cNvSpPr txBox="1"/>
          <p:nvPr/>
        </p:nvSpPr>
        <p:spPr>
          <a:xfrm>
            <a:off x="388217" y="87930"/>
            <a:ext cx="5664239" cy="8198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ct val="100000"/>
              <a:buFont typeface="Sniglet" panose="04070505030100020000"/>
              <a:buChar char="✘"/>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1pPr>
            <a:lvl2pPr marR="0" lvl="1"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2pPr>
            <a:lvl3pPr marR="0" lvl="2"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3pPr>
            <a:lvl4pPr marR="0" lvl="3"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4pPr>
            <a:lvl5pPr marR="0" lvl="4"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5pPr>
            <a:lvl6pPr marR="0" lvl="5"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6pPr>
            <a:lvl7pPr marR="0" lvl="6"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7pPr>
            <a:lvl8pPr marR="0" lvl="7"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8pPr>
            <a:lvl9pPr marR="0" lvl="8" algn="l" rtl="0">
              <a:lnSpc>
                <a:spcPct val="100000"/>
              </a:lnSpc>
              <a:spcBef>
                <a:spcPts val="0"/>
              </a:spcBef>
              <a:spcAft>
                <a:spcPts val="0"/>
              </a:spcAft>
              <a:buClr>
                <a:srgbClr val="FFFFFF"/>
              </a:buClr>
              <a:buSzPct val="100000"/>
              <a:buFont typeface="Sniglet" panose="04070505030100020000"/>
              <a:buNone/>
              <a:defRPr sz="2000" b="0" i="0" u="none" strike="noStrike" cap="none">
                <a:solidFill>
                  <a:srgbClr val="FFFFFF"/>
                </a:solidFill>
                <a:latin typeface="Sniglet" panose="04070505030100020000"/>
                <a:ea typeface="Sniglet" panose="04070505030100020000"/>
                <a:cs typeface="Sniglet" panose="04070505030100020000"/>
                <a:sym typeface="Sniglet" panose="04070505030100020000"/>
                <a:rtl val="0"/>
              </a:defRPr>
            </a:lvl9pPr>
          </a:lstStyle>
          <a:p>
            <a:pPr lvl="0">
              <a:spcBef>
                <a:spcPts val="600"/>
              </a:spcBef>
              <a:buNone/>
            </a:pPr>
            <a:r>
              <a:rPr lang="en-US" smtClean="0">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rPr>
              <a:t>2.3 </a:t>
            </a:r>
            <a:r>
              <a:rPr lang="en-US" b="1"/>
              <a:t>Một số trigger và function trong cơ sở dữ liệu</a:t>
            </a:r>
            <a:endParaRPr lang="en-US"/>
          </a:p>
          <a:p>
            <a:pPr>
              <a:spcBef>
                <a:spcPts val="600"/>
              </a:spcBef>
              <a:buNone/>
            </a:pPr>
            <a:endParaRPr lang="en-US">
              <a:solidFill>
                <a:schemeClr val="bg1"/>
              </a:solidFill>
              <a:latin typeface="Times New Roman" panose="02020603050405020304" pitchFamily="18" charset="0"/>
              <a:ea typeface="Walter Turncoat" panose="02000000000000000000" charset="0"/>
              <a:cs typeface="Times New Roman" panose="02020603050405020304" pitchFamily="18" charset="0"/>
              <a:sym typeface="+mn-ea"/>
            </a:endParaRPr>
          </a:p>
        </p:txBody>
      </p:sp>
      <p:sp>
        <p:nvSpPr>
          <p:cNvPr id="2" name="Text Placeholder 1"/>
          <p:cNvSpPr>
            <a:spLocks noGrp="1"/>
          </p:cNvSpPr>
          <p:nvPr>
            <p:ph type="body" idx="1"/>
          </p:nvPr>
        </p:nvSpPr>
        <p:spPr>
          <a:xfrm>
            <a:off x="457200" y="1563370"/>
            <a:ext cx="8229600" cy="1532890"/>
          </a:xfrm>
        </p:spPr>
        <p:txBody>
          <a:bodyPr/>
          <a:lstStyle/>
          <a:p>
            <a:pPr lvl="0"/>
            <a:r>
              <a:rPr lang="en-US"/>
              <a:t>Trigger ghi nhận lịch sử đăng nhập của user khi đăng nhập vào hệ thống</a:t>
            </a:r>
          </a:p>
          <a:p>
            <a:pPr lvl="0"/>
            <a:r>
              <a:rPr lang="en-US"/>
              <a:t>Function tìm kiếm thông tin sách, thông tin đơn hàng theo mã khách hàng, theo mã nhân viên,…</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290">
                                          <p:stCondLst>
                                            <p:cond delay="0"/>
                                          </p:stCondLst>
                                        </p:cTn>
                                        <p:tgtEl>
                                          <p:spTgt spid="11">
                                            <p:txEl>
                                              <p:pRg st="0" end="0"/>
                                            </p:txEl>
                                          </p:spTgt>
                                        </p:tgtEl>
                                      </p:cBhvr>
                                    </p:animEffect>
                                    <p:anim calcmode="lin" valueType="num">
                                      <p:cBhvr>
                                        <p:cTn id="8" dur="911"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1">
                                            <p:txEl>
                                              <p:pRg st="0" end="0"/>
                                            </p:txEl>
                                          </p:spTgt>
                                        </p:tgtEl>
                                        <p:attrNameLst>
                                          <p:attrName>ppt_y</p:attrName>
                                        </p:attrNameLst>
                                      </p:cBhvr>
                                      <p:tavLst>
                                        <p:tav tm="0" fmla="#ppt_y-sin(pi*$)/81">
                                          <p:val>
                                            <p:fltVal val="0"/>
                                          </p:val>
                                        </p:tav>
                                        <p:tav tm="100000">
                                          <p:val>
                                            <p:fltVal val="1"/>
                                          </p:val>
                                        </p:tav>
                                      </p:tavLst>
                                    </p:anim>
                                    <p:animScale>
                                      <p:cBhvr>
                                        <p:cTn id="13" dur="13">
                                          <p:stCondLst>
                                            <p:cond delay="325"/>
                                          </p:stCondLst>
                                        </p:cTn>
                                        <p:tgtEl>
                                          <p:spTgt spid="11">
                                            <p:txEl>
                                              <p:pRg st="0" end="0"/>
                                            </p:txEl>
                                          </p:spTgt>
                                        </p:tgtEl>
                                      </p:cBhvr>
                                      <p:to x="100000" y="60000"/>
                                    </p:animScale>
                                    <p:animScale>
                                      <p:cBhvr>
                                        <p:cTn id="14" dur="83" decel="50000">
                                          <p:stCondLst>
                                            <p:cond delay="338"/>
                                          </p:stCondLst>
                                        </p:cTn>
                                        <p:tgtEl>
                                          <p:spTgt spid="11">
                                            <p:txEl>
                                              <p:pRg st="0" end="0"/>
                                            </p:txEl>
                                          </p:spTgt>
                                        </p:tgtEl>
                                      </p:cBhvr>
                                      <p:to x="100000" y="100000"/>
                                    </p:animScale>
                                    <p:animScale>
                                      <p:cBhvr>
                                        <p:cTn id="15" dur="13">
                                          <p:stCondLst>
                                            <p:cond delay="656"/>
                                          </p:stCondLst>
                                        </p:cTn>
                                        <p:tgtEl>
                                          <p:spTgt spid="11">
                                            <p:txEl>
                                              <p:pRg st="0" end="0"/>
                                            </p:txEl>
                                          </p:spTgt>
                                        </p:tgtEl>
                                      </p:cBhvr>
                                      <p:to x="100000" y="80000"/>
                                    </p:animScale>
                                    <p:animScale>
                                      <p:cBhvr>
                                        <p:cTn id="16" dur="83" decel="50000">
                                          <p:stCondLst>
                                            <p:cond delay="669"/>
                                          </p:stCondLst>
                                        </p:cTn>
                                        <p:tgtEl>
                                          <p:spTgt spid="11">
                                            <p:txEl>
                                              <p:pRg st="0" end="0"/>
                                            </p:txEl>
                                          </p:spTgt>
                                        </p:tgtEl>
                                      </p:cBhvr>
                                      <p:to x="100000" y="100000"/>
                                    </p:animScale>
                                    <p:animScale>
                                      <p:cBhvr>
                                        <p:cTn id="17" dur="13">
                                          <p:stCondLst>
                                            <p:cond delay="821"/>
                                          </p:stCondLst>
                                        </p:cTn>
                                        <p:tgtEl>
                                          <p:spTgt spid="11">
                                            <p:txEl>
                                              <p:pRg st="0" end="0"/>
                                            </p:txEl>
                                          </p:spTgt>
                                        </p:tgtEl>
                                      </p:cBhvr>
                                      <p:to x="100000" y="90000"/>
                                    </p:animScale>
                                    <p:animScale>
                                      <p:cBhvr>
                                        <p:cTn id="18" dur="83" decel="50000">
                                          <p:stCondLst>
                                            <p:cond delay="834"/>
                                          </p:stCondLst>
                                        </p:cTn>
                                        <p:tgtEl>
                                          <p:spTgt spid="11">
                                            <p:txEl>
                                              <p:pRg st="0" end="0"/>
                                            </p:txEl>
                                          </p:spTgt>
                                        </p:tgtEl>
                                      </p:cBhvr>
                                      <p:to x="100000" y="100000"/>
                                    </p:animScale>
                                    <p:animScale>
                                      <p:cBhvr>
                                        <p:cTn id="19" dur="13">
                                          <p:stCondLst>
                                            <p:cond delay="904"/>
                                          </p:stCondLst>
                                        </p:cTn>
                                        <p:tgtEl>
                                          <p:spTgt spid="11">
                                            <p:txEl>
                                              <p:pRg st="0" end="0"/>
                                            </p:txEl>
                                          </p:spTgt>
                                        </p:tgtEl>
                                      </p:cBhvr>
                                      <p:to x="100000" y="95000"/>
                                    </p:animScale>
                                    <p:animScale>
                                      <p:cBhvr>
                                        <p:cTn id="20" dur="83" decel="50000">
                                          <p:stCondLst>
                                            <p:cond delay="917"/>
                                          </p:stCondLst>
                                        </p:cTn>
                                        <p:tgtEl>
                                          <p:spTgt spid="11">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circle(in)">
                                      <p:cBhvr>
                                        <p:cTn id="25" dur="2000"/>
                                        <p:tgtEl>
                                          <p:spTgt spid="85"/>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circle(in)">
                                      <p:cBhvr>
                                        <p:cTn id="28" dur="2000"/>
                                        <p:tgtEl>
                                          <p:spTgt spid="8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 calcmode="lin" valueType="num">
                                      <p:cBhvr additive="base">
                                        <p:cTn id="3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 calcmode="lin" valueType="num">
                                      <p:cBhvr additive="base">
                                        <p:cTn id="3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11" grpId="0" build="p"/>
      <p:bldP spid="2" grpId="0" build="p"/>
    </p:bldLst>
  </p:timing>
</p:sld>
</file>

<file path=ppt/theme/theme1.xml><?xml version="1.0" encoding="utf-8"?>
<a:theme xmlns:a="http://schemas.openxmlformats.org/drawingml/2006/main" name="Ursu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Apex</Template>
  <TotalTime>68</TotalTime>
  <Words>1249</Words>
  <Application>Microsoft Office PowerPoint</Application>
  <PresentationFormat>On-screen Show (16:9)</PresentationFormat>
  <Paragraphs>126</Paragraphs>
  <Slides>44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Walter Turncoat</vt:lpstr>
      <vt:lpstr>Sniglet</vt:lpstr>
      <vt:lpstr>Times New Roman</vt:lpstr>
      <vt:lpstr>Arial</vt:lpstr>
      <vt:lpstr>Wingdings</vt:lpstr>
      <vt:lpstr>Ursula template</vt:lpstr>
      <vt:lpstr>MÔN HỌC HỆ QUẢN TRỊ CSDL ORACLE</vt:lpstr>
      <vt:lpstr>PowerPoint Presentation</vt:lpstr>
      <vt:lpstr>121213111556454561.11111111111111111111111111111111111224243534547qqqqqqqqqq1 1 1. Chi tiết yêu cầu đề tài</vt:lpstr>
      <vt:lpstr>PowerPoint Presentation</vt:lpstr>
      <vt:lpstr>PowerPoint Presentation</vt:lpstr>
      <vt:lpstr>2222222222</vt:lpstr>
      <vt:lpstr>2.1 Thông tin ràng buộc</vt:lpstr>
      <vt:lpstr>PowerPoint Presentation</vt:lpstr>
      <vt:lpstr>PowerPoint Presentation</vt:lpstr>
      <vt:lpstr>2222222222</vt:lpstr>
      <vt:lpstr>PowerPoint Presentation</vt:lpstr>
      <vt:lpstr>PowerPoint Presentation</vt:lpstr>
      <vt:lpstr>3.2.2 Giao diện giành cho quản lý Xem được các thông tin của hệ thống như: database, datafile,… </vt:lpstr>
      <vt:lpstr> Xxxxx  xthông tin Process và Instance </vt:lpstr>
      <vt:lpstr> Xxxxx  xthông tin các Session  </vt:lpstr>
      <vt:lpstr> Xxxxx  Hủy mmột Session  </vt:lpstr>
      <vt:lpstr> Xxxxx  X thông tin Profile   </vt:lpstr>
      <vt:lpstr> Xxxxx  X Tạo Profile với các tham số truyền vào như: Tên proffile, số lần đăng nhập sai, số lần thay đổi password, thời gian khóa tài khoản nếu như đăng nhập sai và thời gian sử dụng hoặc xóa một Profile.    </vt:lpstr>
      <vt:lpstr> Xxxxx  X Tạo Profile với các tham số truyền vào như: Tên proffile, số lần đăng nhập sai, số lần thay đổi password, thời gian khóa tài khoản nếu như đăng nhập sai và thời gian sử dụng hoặc xóa một Profile.    </vt:lpstr>
      <vt:lpstr>Xem danh sách tất cả các User tồn tại trong Cơ sở dữ liệu     </vt:lpstr>
      <vt:lpstr>Khi muốn thêm mới một User thì cần điền đầy đủ các thông tin cần thiết để tạo.      </vt:lpstr>
      <vt:lpstr>Khi muốn xóa User chỉ cần Click chọn user muốn xóa và chọn Xóa       </vt:lpstr>
      <vt:lpstr>Quản lí có thể gán quyền sử dụng cho từng User bằng cách chọn user muốn gán quyền  tiến hành nhập quyền muốn gán cho user đó và xác nhận.        </vt:lpstr>
      <vt:lpstr>Khi muốn thu hồi quyền người dùng chỉ cần Click chọn quyền muốn thu rồi  Xác nhận để thu hồi quyền         </vt:lpstr>
      <vt:lpstr>Người dùng cũng có thể tạo một nhóm quyền mới bằng cách Click chọn Tạo nhóm quyền  Điền đầy đủ thông tin và xác nhận.          </vt:lpstr>
      <vt:lpstr>Có thể gán quyền trực tiếp cho nhóm quyền.          </vt:lpstr>
      <vt:lpstr>Xem lịch sử đăng nhập của tất cả các user khi đăng nhập vào hệ thống.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 ! </vt:lpstr>
      <vt:lpstr>thankkkkkKs!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POWERPOINT ĐẸP</dc:title>
  <dc:creator/>
  <cp:lastModifiedBy>Admin</cp:lastModifiedBy>
  <cp:revision>91</cp:revision>
  <dcterms:created xsi:type="dcterms:W3CDTF">2021-10-11T08:41:00Z</dcterms:created>
  <dcterms:modified xsi:type="dcterms:W3CDTF">2021-10-21T08:28:27Z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B005BE7D90414DAE81A46281F657F69E</vt:lpwstr>
  </property>
  <property fmtid="{D5CDD505-2E9C-101B-9397-08002B2CF9AE}" pid="3" name="KSOProductBuildVer">
    <vt:lpwstr>1033-11.2.0.10323</vt:lpwstr>
  </property>
</Properties>
</file>